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2089" r:id="rId2"/>
    <p:sldId id="803" r:id="rId3"/>
    <p:sldId id="762" r:id="rId4"/>
    <p:sldId id="2096" r:id="rId5"/>
    <p:sldId id="698" r:id="rId6"/>
    <p:sldId id="2063" r:id="rId7"/>
    <p:sldId id="721" r:id="rId8"/>
    <p:sldId id="2095" r:id="rId9"/>
    <p:sldId id="837" r:id="rId10"/>
    <p:sldId id="838" r:id="rId11"/>
    <p:sldId id="860" r:id="rId12"/>
    <p:sldId id="839" r:id="rId13"/>
    <p:sldId id="840" r:id="rId14"/>
    <p:sldId id="841" r:id="rId15"/>
    <p:sldId id="842" r:id="rId16"/>
    <p:sldId id="2088" r:id="rId17"/>
    <p:sldId id="844" r:id="rId18"/>
    <p:sldId id="845" r:id="rId19"/>
    <p:sldId id="843" r:id="rId20"/>
    <p:sldId id="781" r:id="rId21"/>
    <p:sldId id="846" r:id="rId22"/>
    <p:sldId id="847" r:id="rId23"/>
    <p:sldId id="848" r:id="rId24"/>
    <p:sldId id="849" r:id="rId25"/>
    <p:sldId id="2087" r:id="rId26"/>
    <p:sldId id="759" r:id="rId27"/>
    <p:sldId id="863" r:id="rId28"/>
    <p:sldId id="851" r:id="rId29"/>
    <p:sldId id="583" r:id="rId30"/>
    <p:sldId id="852" r:id="rId31"/>
    <p:sldId id="785" r:id="rId32"/>
    <p:sldId id="797" r:id="rId33"/>
    <p:sldId id="787" r:id="rId34"/>
    <p:sldId id="827" r:id="rId35"/>
    <p:sldId id="798" r:id="rId36"/>
    <p:sldId id="853" r:id="rId37"/>
    <p:sldId id="854" r:id="rId38"/>
    <p:sldId id="855" r:id="rId39"/>
    <p:sldId id="856" r:id="rId40"/>
    <p:sldId id="859" r:id="rId41"/>
    <p:sldId id="861" r:id="rId42"/>
    <p:sldId id="862" r:id="rId43"/>
    <p:sldId id="858" r:id="rId44"/>
    <p:sldId id="813" r:id="rId45"/>
    <p:sldId id="764" r:id="rId46"/>
    <p:sldId id="822" r:id="rId47"/>
    <p:sldId id="815"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432FF"/>
    <a:srgbClr val="00FDFF"/>
    <a:srgbClr val="FFD2FA"/>
    <a:srgbClr val="FF40FF"/>
    <a:srgbClr val="A8FFC8"/>
    <a:srgbClr val="95C5CF"/>
    <a:srgbClr val="73FDD6"/>
    <a:srgbClr val="26525A"/>
    <a:srgbClr val="BDDA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643"/>
    <p:restoredTop sz="75055"/>
  </p:normalViewPr>
  <p:slideViewPr>
    <p:cSldViewPr snapToGrid="0">
      <p:cViewPr varScale="1">
        <p:scale>
          <a:sx n="118" d="100"/>
          <a:sy n="118" d="100"/>
        </p:scale>
        <p:origin x="400" y="20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notesViewPr>
    <p:cSldViewPr snapToGrid="0">
      <p:cViewPr>
        <p:scale>
          <a:sx n="234" d="100"/>
          <a:sy n="234" d="100"/>
        </p:scale>
        <p:origin x="1664" y="-17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Sheet1!$A$2</c:f>
              <c:strCache>
                <c:ptCount val="1"/>
                <c:pt idx="0">
                  <c:v>Machine Learning Workload</c:v>
                </c:pt>
              </c:strCache>
            </c:strRef>
          </c:tx>
          <c:spPr>
            <a:solidFill>
              <a:schemeClr val="accent1"/>
            </a:solidFill>
            <a:ln>
              <a:noFill/>
            </a:ln>
            <a:effectLst/>
            <a:sp3d/>
          </c:spPr>
          <c:invertIfNegative val="0"/>
          <c:dPt>
            <c:idx val="6"/>
            <c:invertIfNegative val="0"/>
            <c:bubble3D val="0"/>
            <c:spPr>
              <a:solidFill>
                <a:srgbClr val="FF0000"/>
              </a:solidFill>
              <a:ln>
                <a:noFill/>
              </a:ln>
              <a:effectLst/>
              <a:sp3d/>
            </c:spPr>
            <c:extLst>
              <c:ext xmlns:c16="http://schemas.microsoft.com/office/drawing/2014/chart" uri="{C3380CC4-5D6E-409C-BE32-E72D297353CC}">
                <c16:uniqueId val="{00000000-CF4A-7542-8D4D-B88485329A1B}"/>
              </c:ext>
            </c:extLst>
          </c:dPt>
          <c:cat>
            <c:strRef>
              <c:f>Sheet1!$B$1:$H$1</c:f>
              <c:strCache>
                <c:ptCount val="7"/>
                <c:pt idx="0">
                  <c:v>1 CPU</c:v>
                </c:pt>
                <c:pt idx="1">
                  <c:v>8 CPUs</c:v>
                </c:pt>
                <c:pt idx="2">
                  <c:v>16 CPUs</c:v>
                </c:pt>
                <c:pt idx="3">
                  <c:v>24 CPUs</c:v>
                </c:pt>
                <c:pt idx="4">
                  <c:v>32 CPUs</c:v>
                </c:pt>
                <c:pt idx="5">
                  <c:v>40 CPUs</c:v>
                </c:pt>
                <c:pt idx="6">
                  <c:v>1 GPU</c:v>
                </c:pt>
              </c:strCache>
            </c:strRef>
          </c:cat>
          <c:val>
            <c:numRef>
              <c:f>Sheet1!$B$2:$H$2</c:f>
              <c:numCache>
                <c:formatCode>General</c:formatCode>
                <c:ptCount val="7"/>
                <c:pt idx="0">
                  <c:v>510</c:v>
                </c:pt>
                <c:pt idx="1">
                  <c:v>260</c:v>
                </c:pt>
                <c:pt idx="2">
                  <c:v>150</c:v>
                </c:pt>
                <c:pt idx="3">
                  <c:v>145</c:v>
                </c:pt>
                <c:pt idx="4">
                  <c:v>140</c:v>
                </c:pt>
                <c:pt idx="5">
                  <c:v>140</c:v>
                </c:pt>
                <c:pt idx="6">
                  <c:v>10</c:v>
                </c:pt>
              </c:numCache>
            </c:numRef>
          </c:val>
          <c:extLst>
            <c:ext xmlns:c16="http://schemas.microsoft.com/office/drawing/2014/chart" uri="{C3380CC4-5D6E-409C-BE32-E72D297353CC}">
              <c16:uniqueId val="{00000000-10D6-3245-A714-2E8DA1290B3A}"/>
            </c:ext>
          </c:extLst>
        </c:ser>
        <c:dLbls>
          <c:showLegendKey val="0"/>
          <c:showVal val="0"/>
          <c:showCatName val="0"/>
          <c:showSerName val="0"/>
          <c:showPercent val="0"/>
          <c:showBubbleSize val="0"/>
        </c:dLbls>
        <c:gapWidth val="150"/>
        <c:shape val="box"/>
        <c:axId val="382028544"/>
        <c:axId val="293502560"/>
        <c:axId val="0"/>
      </c:bar3DChart>
      <c:catAx>
        <c:axId val="382028544"/>
        <c:scaling>
          <c:orientation val="minMax"/>
        </c:scaling>
        <c:delete val="0"/>
        <c:axPos val="b"/>
        <c:title>
          <c:tx>
            <c:rich>
              <a:bodyPr rot="0" spcFirstLastPara="1" vertOverflow="ellipsis" vert="horz" wrap="square" anchor="ctr" anchorCtr="1"/>
              <a:lstStyle/>
              <a:p>
                <a:pPr>
                  <a:defRPr sz="2000" b="1"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b="1" dirty="0"/>
                  <a:t>Time (minutes) to train</a:t>
                </a:r>
                <a:r>
                  <a:rPr lang="en-US" b="1" baseline="0" dirty="0"/>
                  <a:t> a machine learning model</a:t>
                </a:r>
                <a:endParaRPr lang="en-US" b="1" dirty="0"/>
              </a:p>
            </c:rich>
          </c:tx>
          <c:layout>
            <c:manualLayout>
              <c:xMode val="edge"/>
              <c:yMode val="edge"/>
              <c:x val="0.16601465100028567"/>
              <c:y val="0.91026963760319046"/>
            </c:manualLayout>
          </c:layout>
          <c:overlay val="0"/>
          <c:spPr>
            <a:noFill/>
            <a:ln>
              <a:noFill/>
            </a:ln>
            <a:effectLst/>
          </c:spPr>
          <c:txPr>
            <a:bodyPr rot="0" spcFirstLastPara="1" vertOverflow="ellipsis" vert="horz" wrap="square" anchor="ctr" anchorCtr="1"/>
            <a:lstStyle/>
            <a:p>
              <a:pPr>
                <a:defRPr sz="2000" b="1"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93502560"/>
        <c:crosses val="autoZero"/>
        <c:auto val="1"/>
        <c:lblAlgn val="ctr"/>
        <c:lblOffset val="100"/>
        <c:noMultiLvlLbl val="0"/>
      </c:catAx>
      <c:valAx>
        <c:axId val="2935025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3820285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latin typeface="Arial" panose="020B0604020202020204" pitchFamily="34" charset="0"/>
          <a:cs typeface="Arial" panose="020B0604020202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AsyncTask</c:v>
                </c:pt>
              </c:strCache>
            </c:strRef>
          </c:tx>
          <c:spPr>
            <a:solidFill>
              <a:schemeClr val="accent1"/>
            </a:solidFill>
            <a:ln>
              <a:noFill/>
            </a:ln>
            <a:effectLst/>
          </c:spPr>
          <c:invertIfNegative val="0"/>
          <c:cat>
            <c:strRef>
              <c:f>Sheet1!$A$2:$A$7</c:f>
              <c:strCache>
                <c:ptCount val="6"/>
                <c:pt idx="0">
                  <c:v>Learning ease</c:v>
                </c:pt>
                <c:pt idx="1">
                  <c:v>Completion</c:v>
                </c:pt>
                <c:pt idx="2">
                  <c:v>Debuggability</c:v>
                </c:pt>
                <c:pt idx="3">
                  <c:v>Conciseness</c:v>
                </c:pt>
                <c:pt idx="4">
                  <c:v>Productivity</c:v>
                </c:pt>
                <c:pt idx="5">
                  <c:v>Correctness</c:v>
                </c:pt>
              </c:strCache>
            </c:strRef>
          </c:cat>
          <c:val>
            <c:numRef>
              <c:f>Sheet1!$B$2:$B$7</c:f>
              <c:numCache>
                <c:formatCode>General</c:formatCode>
                <c:ptCount val="6"/>
                <c:pt idx="0">
                  <c:v>9.3000000000000007</c:v>
                </c:pt>
                <c:pt idx="1">
                  <c:v>9.5</c:v>
                </c:pt>
                <c:pt idx="2">
                  <c:v>5.7</c:v>
                </c:pt>
                <c:pt idx="3">
                  <c:v>9.4</c:v>
                </c:pt>
                <c:pt idx="4">
                  <c:v>9.5</c:v>
                </c:pt>
                <c:pt idx="5">
                  <c:v>9.1</c:v>
                </c:pt>
              </c:numCache>
            </c:numRef>
          </c:val>
          <c:extLst>
            <c:ext xmlns:c16="http://schemas.microsoft.com/office/drawing/2014/chart" uri="{C3380CC4-5D6E-409C-BE32-E72D297353CC}">
              <c16:uniqueId val="{00000000-B1AA-7B41-9C72-B4AD993C7A45}"/>
            </c:ext>
          </c:extLst>
        </c:ser>
        <c:ser>
          <c:idx val="1"/>
          <c:order val="1"/>
          <c:tx>
            <c:strRef>
              <c:f>Sheet1!$C$1</c:f>
              <c:strCache>
                <c:ptCount val="1"/>
                <c:pt idx="0">
                  <c:v>OpenMP</c:v>
                </c:pt>
              </c:strCache>
            </c:strRef>
          </c:tx>
          <c:spPr>
            <a:solidFill>
              <a:schemeClr val="accent2"/>
            </a:solidFill>
            <a:ln>
              <a:noFill/>
            </a:ln>
            <a:effectLst/>
          </c:spPr>
          <c:invertIfNegative val="0"/>
          <c:cat>
            <c:strRef>
              <c:f>Sheet1!$A$2:$A$7</c:f>
              <c:strCache>
                <c:ptCount val="6"/>
                <c:pt idx="0">
                  <c:v>Learning ease</c:v>
                </c:pt>
                <c:pt idx="1">
                  <c:v>Completion</c:v>
                </c:pt>
                <c:pt idx="2">
                  <c:v>Debuggability</c:v>
                </c:pt>
                <c:pt idx="3">
                  <c:v>Conciseness</c:v>
                </c:pt>
                <c:pt idx="4">
                  <c:v>Productivity</c:v>
                </c:pt>
                <c:pt idx="5">
                  <c:v>Correctness</c:v>
                </c:pt>
              </c:strCache>
            </c:strRef>
          </c:cat>
          <c:val>
            <c:numRef>
              <c:f>Sheet1!$C$2:$C$7</c:f>
              <c:numCache>
                <c:formatCode>General</c:formatCode>
                <c:ptCount val="6"/>
                <c:pt idx="0">
                  <c:v>9</c:v>
                </c:pt>
                <c:pt idx="1">
                  <c:v>3.5</c:v>
                </c:pt>
                <c:pt idx="2">
                  <c:v>1.1000000000000001</c:v>
                </c:pt>
                <c:pt idx="3">
                  <c:v>6.4</c:v>
                </c:pt>
                <c:pt idx="4">
                  <c:v>2.8</c:v>
                </c:pt>
                <c:pt idx="5">
                  <c:v>0.4</c:v>
                </c:pt>
              </c:numCache>
            </c:numRef>
          </c:val>
          <c:extLst>
            <c:ext xmlns:c16="http://schemas.microsoft.com/office/drawing/2014/chart" uri="{C3380CC4-5D6E-409C-BE32-E72D297353CC}">
              <c16:uniqueId val="{00000001-B1AA-7B41-9C72-B4AD993C7A45}"/>
            </c:ext>
          </c:extLst>
        </c:ser>
        <c:ser>
          <c:idx val="2"/>
          <c:order val="2"/>
          <c:tx>
            <c:strRef>
              <c:f>Sheet1!$D$1</c:f>
              <c:strCache>
                <c:ptCount val="1"/>
                <c:pt idx="0">
                  <c:v>OpenCilk</c:v>
                </c:pt>
              </c:strCache>
            </c:strRef>
          </c:tx>
          <c:spPr>
            <a:solidFill>
              <a:schemeClr val="accent3"/>
            </a:solidFill>
            <a:ln>
              <a:noFill/>
            </a:ln>
            <a:effectLst/>
          </c:spPr>
          <c:invertIfNegative val="0"/>
          <c:cat>
            <c:strRef>
              <c:f>Sheet1!$A$2:$A$7</c:f>
              <c:strCache>
                <c:ptCount val="6"/>
                <c:pt idx="0">
                  <c:v>Learning ease</c:v>
                </c:pt>
                <c:pt idx="1">
                  <c:v>Completion</c:v>
                </c:pt>
                <c:pt idx="2">
                  <c:v>Debuggability</c:v>
                </c:pt>
                <c:pt idx="3">
                  <c:v>Conciseness</c:v>
                </c:pt>
                <c:pt idx="4">
                  <c:v>Productivity</c:v>
                </c:pt>
                <c:pt idx="5">
                  <c:v>Correctness</c:v>
                </c:pt>
              </c:strCache>
            </c:strRef>
          </c:cat>
          <c:val>
            <c:numRef>
              <c:f>Sheet1!$D$2:$D$7</c:f>
              <c:numCache>
                <c:formatCode>General</c:formatCode>
                <c:ptCount val="6"/>
                <c:pt idx="0">
                  <c:v>9.5</c:v>
                </c:pt>
                <c:pt idx="1">
                  <c:v>7.5</c:v>
                </c:pt>
                <c:pt idx="2">
                  <c:v>3</c:v>
                </c:pt>
                <c:pt idx="3">
                  <c:v>6.3</c:v>
                </c:pt>
                <c:pt idx="4">
                  <c:v>8.4</c:v>
                </c:pt>
                <c:pt idx="5">
                  <c:v>3.1</c:v>
                </c:pt>
              </c:numCache>
            </c:numRef>
          </c:val>
          <c:extLst>
            <c:ext xmlns:c16="http://schemas.microsoft.com/office/drawing/2014/chart" uri="{C3380CC4-5D6E-409C-BE32-E72D297353CC}">
              <c16:uniqueId val="{00000002-B1AA-7B41-9C72-B4AD993C7A45}"/>
            </c:ext>
          </c:extLst>
        </c:ser>
        <c:ser>
          <c:idx val="3"/>
          <c:order val="3"/>
          <c:tx>
            <c:strRef>
              <c:f>Sheet1!$E$1</c:f>
              <c:strCache>
                <c:ptCount val="1"/>
                <c:pt idx="0">
                  <c:v>PaRSEC</c:v>
                </c:pt>
              </c:strCache>
            </c:strRef>
          </c:tx>
          <c:spPr>
            <a:solidFill>
              <a:schemeClr val="accent4"/>
            </a:solidFill>
            <a:ln>
              <a:noFill/>
            </a:ln>
            <a:effectLst/>
          </c:spPr>
          <c:invertIfNegative val="0"/>
          <c:cat>
            <c:strRef>
              <c:f>Sheet1!$A$2:$A$7</c:f>
              <c:strCache>
                <c:ptCount val="6"/>
                <c:pt idx="0">
                  <c:v>Learning ease</c:v>
                </c:pt>
                <c:pt idx="1">
                  <c:v>Completion</c:v>
                </c:pt>
                <c:pt idx="2">
                  <c:v>Debuggability</c:v>
                </c:pt>
                <c:pt idx="3">
                  <c:v>Conciseness</c:v>
                </c:pt>
                <c:pt idx="4">
                  <c:v>Productivity</c:v>
                </c:pt>
                <c:pt idx="5">
                  <c:v>Correctness</c:v>
                </c:pt>
              </c:strCache>
            </c:strRef>
          </c:cat>
          <c:val>
            <c:numRef>
              <c:f>Sheet1!$E$2:$E$7</c:f>
              <c:numCache>
                <c:formatCode>General</c:formatCode>
                <c:ptCount val="6"/>
                <c:pt idx="0">
                  <c:v>1.2</c:v>
                </c:pt>
                <c:pt idx="1">
                  <c:v>2.2999999999999998</c:v>
                </c:pt>
                <c:pt idx="2">
                  <c:v>1.3</c:v>
                </c:pt>
                <c:pt idx="3">
                  <c:v>1.1000000000000001</c:v>
                </c:pt>
                <c:pt idx="4">
                  <c:v>1.3</c:v>
                </c:pt>
                <c:pt idx="5">
                  <c:v>3.1</c:v>
                </c:pt>
              </c:numCache>
            </c:numRef>
          </c:val>
          <c:extLst>
            <c:ext xmlns:c16="http://schemas.microsoft.com/office/drawing/2014/chart" uri="{C3380CC4-5D6E-409C-BE32-E72D297353CC}">
              <c16:uniqueId val="{00000003-B1AA-7B41-9C72-B4AD993C7A45}"/>
            </c:ext>
          </c:extLst>
        </c:ser>
        <c:ser>
          <c:idx val="4"/>
          <c:order val="4"/>
          <c:tx>
            <c:strRef>
              <c:f>Sheet1!$F$1</c:f>
              <c:strCache>
                <c:ptCount val="1"/>
                <c:pt idx="0">
                  <c:v>std::async</c:v>
                </c:pt>
              </c:strCache>
            </c:strRef>
          </c:tx>
          <c:spPr>
            <a:solidFill>
              <a:schemeClr val="accent5"/>
            </a:solidFill>
            <a:ln>
              <a:noFill/>
            </a:ln>
            <a:effectLst/>
          </c:spPr>
          <c:invertIfNegative val="0"/>
          <c:cat>
            <c:strRef>
              <c:f>Sheet1!$A$2:$A$7</c:f>
              <c:strCache>
                <c:ptCount val="6"/>
                <c:pt idx="0">
                  <c:v>Learning ease</c:v>
                </c:pt>
                <c:pt idx="1">
                  <c:v>Completion</c:v>
                </c:pt>
                <c:pt idx="2">
                  <c:v>Debuggability</c:v>
                </c:pt>
                <c:pt idx="3">
                  <c:v>Conciseness</c:v>
                </c:pt>
                <c:pt idx="4">
                  <c:v>Productivity</c:v>
                </c:pt>
                <c:pt idx="5">
                  <c:v>Correctness</c:v>
                </c:pt>
              </c:strCache>
            </c:strRef>
          </c:cat>
          <c:val>
            <c:numRef>
              <c:f>Sheet1!$F$2:$F$7</c:f>
              <c:numCache>
                <c:formatCode>General</c:formatCode>
                <c:ptCount val="6"/>
                <c:pt idx="0">
                  <c:v>9.6999999999999993</c:v>
                </c:pt>
                <c:pt idx="1">
                  <c:v>9.4</c:v>
                </c:pt>
                <c:pt idx="2">
                  <c:v>2.5</c:v>
                </c:pt>
                <c:pt idx="3">
                  <c:v>9.1</c:v>
                </c:pt>
                <c:pt idx="4">
                  <c:v>9.6999999999999993</c:v>
                </c:pt>
                <c:pt idx="5">
                  <c:v>5.4</c:v>
                </c:pt>
              </c:numCache>
            </c:numRef>
          </c:val>
          <c:extLst>
            <c:ext xmlns:c16="http://schemas.microsoft.com/office/drawing/2014/chart" uri="{C3380CC4-5D6E-409C-BE32-E72D297353CC}">
              <c16:uniqueId val="{00000004-B1AA-7B41-9C72-B4AD993C7A45}"/>
            </c:ext>
          </c:extLst>
        </c:ser>
        <c:dLbls>
          <c:showLegendKey val="0"/>
          <c:showVal val="0"/>
          <c:showCatName val="0"/>
          <c:showSerName val="0"/>
          <c:showPercent val="0"/>
          <c:showBubbleSize val="0"/>
        </c:dLbls>
        <c:gapWidth val="219"/>
        <c:overlap val="-27"/>
        <c:axId val="1981402255"/>
        <c:axId val="1981403967"/>
      </c:barChart>
      <c:catAx>
        <c:axId val="198140225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981403967"/>
        <c:crosses val="autoZero"/>
        <c:auto val="1"/>
        <c:lblAlgn val="ctr"/>
        <c:lblOffset val="100"/>
        <c:noMultiLvlLbl val="0"/>
      </c:catAx>
      <c:valAx>
        <c:axId val="198140396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981402255"/>
        <c:crosses val="autoZero"/>
        <c:crossBetween val="between"/>
      </c:valAx>
      <c:spPr>
        <a:noFill/>
        <a:ln>
          <a:noFill/>
        </a:ln>
        <a:effectLst/>
      </c:spPr>
    </c:plotArea>
    <c:legend>
      <c:legendPos val="b"/>
      <c:layout>
        <c:manualLayout>
          <c:xMode val="edge"/>
          <c:yMode val="edge"/>
          <c:x val="0.15763389630643995"/>
          <c:y val="0.91612634407025539"/>
          <c:w val="0.6907032408992354"/>
          <c:h val="8.3873655929744592E-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latin typeface="Arial" panose="020B0604020202020204" pitchFamily="34" charset="0"/>
          <a:cs typeface="Arial" panose="020B0604020202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58577D-E6D5-A748-8BB4-9BF8D001E5A4}" type="doc">
      <dgm:prSet loTypeId="urn:microsoft.com/office/officeart/2005/8/layout/balance1" loCatId="" qsTypeId="urn:microsoft.com/office/officeart/2005/8/quickstyle/simple1" qsCatId="simple" csTypeId="urn:microsoft.com/office/officeart/2005/8/colors/accent0_3" csCatId="mainScheme" phldr="1"/>
      <dgm:spPr/>
      <dgm:t>
        <a:bodyPr/>
        <a:lstStyle/>
        <a:p>
          <a:endParaRPr lang="en-US"/>
        </a:p>
      </dgm:t>
    </dgm:pt>
    <dgm:pt modelId="{5CBD501A-1B03-DD47-B86E-631D99D53F43}">
      <dgm:prSet phldrT="[Text]"/>
      <dgm:spPr>
        <a:solidFill>
          <a:srgbClr val="000000"/>
        </a:solidFill>
      </dgm:spPr>
      <dgm:t>
        <a:bodyPr/>
        <a:lstStyle/>
        <a:p>
          <a:r>
            <a:rPr lang="en-US" dirty="0">
              <a:latin typeface="Arial" panose="020B0604020202020204" pitchFamily="34" charset="0"/>
              <a:cs typeface="Arial" panose="020B0604020202020204" pitchFamily="34" charset="0"/>
            </a:rPr>
            <a:t>Performance?</a:t>
          </a:r>
        </a:p>
      </dgm:t>
    </dgm:pt>
    <dgm:pt modelId="{6B597375-4510-994D-8541-6524682B6743}" type="parTrans" cxnId="{D6325048-0003-A64E-98AA-338C014A6400}">
      <dgm:prSet/>
      <dgm:spPr/>
      <dgm:t>
        <a:bodyPr/>
        <a:lstStyle/>
        <a:p>
          <a:endParaRPr lang="en-US">
            <a:latin typeface="Arial" panose="020B0604020202020204" pitchFamily="34" charset="0"/>
            <a:cs typeface="Arial" panose="020B0604020202020204" pitchFamily="34" charset="0"/>
          </a:endParaRPr>
        </a:p>
      </dgm:t>
    </dgm:pt>
    <dgm:pt modelId="{6BB2C7E8-6BEC-B547-80FF-5003936FE553}" type="sibTrans" cxnId="{D6325048-0003-A64E-98AA-338C014A6400}">
      <dgm:prSet/>
      <dgm:spPr/>
      <dgm:t>
        <a:bodyPr/>
        <a:lstStyle/>
        <a:p>
          <a:endParaRPr lang="en-US">
            <a:latin typeface="Arial" panose="020B0604020202020204" pitchFamily="34" charset="0"/>
            <a:cs typeface="Arial" panose="020B0604020202020204" pitchFamily="34" charset="0"/>
          </a:endParaRPr>
        </a:p>
      </dgm:t>
    </dgm:pt>
    <dgm:pt modelId="{2B99026F-7204-FC42-9DAC-C9AB54E00406}">
      <dgm:prSet phldrT="[Text]"/>
      <dgm:spPr/>
      <dgm:t>
        <a:bodyPr/>
        <a:lstStyle/>
        <a:p>
          <a:r>
            <a:rPr lang="en-US" dirty="0">
              <a:latin typeface="Arial" panose="020B0604020202020204" pitchFamily="34" charset="0"/>
              <a:cs typeface="Arial" panose="020B0604020202020204" pitchFamily="34" charset="0"/>
            </a:rPr>
            <a:t>Intent</a:t>
          </a:r>
        </a:p>
      </dgm:t>
    </dgm:pt>
    <dgm:pt modelId="{19D5E1BF-0E79-0146-B408-87B7A395EC78}" type="parTrans" cxnId="{A7CE4407-54D6-FE4B-BBDC-AF6B139E66F2}">
      <dgm:prSet/>
      <dgm:spPr/>
      <dgm:t>
        <a:bodyPr/>
        <a:lstStyle/>
        <a:p>
          <a:endParaRPr lang="en-US">
            <a:latin typeface="Arial" panose="020B0604020202020204" pitchFamily="34" charset="0"/>
            <a:cs typeface="Arial" panose="020B0604020202020204" pitchFamily="34" charset="0"/>
          </a:endParaRPr>
        </a:p>
      </dgm:t>
    </dgm:pt>
    <dgm:pt modelId="{2E8BF533-F231-6049-89D2-8CDB1E49D0F9}" type="sibTrans" cxnId="{A7CE4407-54D6-FE4B-BBDC-AF6B139E66F2}">
      <dgm:prSet/>
      <dgm:spPr/>
      <dgm:t>
        <a:bodyPr/>
        <a:lstStyle/>
        <a:p>
          <a:endParaRPr lang="en-US">
            <a:latin typeface="Arial" panose="020B0604020202020204" pitchFamily="34" charset="0"/>
            <a:cs typeface="Arial" panose="020B0604020202020204" pitchFamily="34" charset="0"/>
          </a:endParaRPr>
        </a:p>
      </dgm:t>
    </dgm:pt>
    <dgm:pt modelId="{0B33FDA4-DE83-2149-8B70-59B7D045E441}">
      <dgm:prSet phldrT="[Text]"/>
      <dgm:spPr>
        <a:solidFill>
          <a:srgbClr val="7030A0"/>
        </a:solidFill>
      </dgm:spPr>
      <dgm:t>
        <a:bodyPr/>
        <a:lstStyle/>
        <a:p>
          <a:r>
            <a:rPr lang="en-US" dirty="0">
              <a:latin typeface="Arial" panose="020B0604020202020204" pitchFamily="34" charset="0"/>
              <a:cs typeface="Arial" panose="020B0604020202020204" pitchFamily="34" charset="0"/>
            </a:rPr>
            <a:t>Portable</a:t>
          </a:r>
        </a:p>
      </dgm:t>
    </dgm:pt>
    <dgm:pt modelId="{58B58B1F-C6AD-CD40-B417-80A4E6465259}" type="parTrans" cxnId="{EECB806A-4845-E545-91D4-69BFB22C238A}">
      <dgm:prSet/>
      <dgm:spPr/>
      <dgm:t>
        <a:bodyPr/>
        <a:lstStyle/>
        <a:p>
          <a:endParaRPr lang="en-US">
            <a:latin typeface="Arial" panose="020B0604020202020204" pitchFamily="34" charset="0"/>
            <a:cs typeface="Arial" panose="020B0604020202020204" pitchFamily="34" charset="0"/>
          </a:endParaRPr>
        </a:p>
      </dgm:t>
    </dgm:pt>
    <dgm:pt modelId="{65888D04-7347-7E4B-939A-3A9E7FB9B5C9}" type="sibTrans" cxnId="{EECB806A-4845-E545-91D4-69BFB22C238A}">
      <dgm:prSet/>
      <dgm:spPr/>
      <dgm:t>
        <a:bodyPr/>
        <a:lstStyle/>
        <a:p>
          <a:endParaRPr lang="en-US">
            <a:latin typeface="Arial" panose="020B0604020202020204" pitchFamily="34" charset="0"/>
            <a:cs typeface="Arial" panose="020B0604020202020204" pitchFamily="34" charset="0"/>
          </a:endParaRPr>
        </a:p>
      </dgm:t>
    </dgm:pt>
    <dgm:pt modelId="{B884FC74-994F-454A-B19D-10A157B01FE1}">
      <dgm:prSet phldrT="[Text]"/>
      <dgm:spPr>
        <a:solidFill>
          <a:schemeClr val="accent2">
            <a:lumMod val="75000"/>
          </a:schemeClr>
        </a:solidFill>
      </dgm:spPr>
      <dgm:t>
        <a:bodyPr/>
        <a:lstStyle/>
        <a:p>
          <a:r>
            <a:rPr lang="en-US" dirty="0">
              <a:latin typeface="Arial" panose="020B0604020202020204" pitchFamily="34" charset="0"/>
              <a:cs typeface="Arial" panose="020B0604020202020204" pitchFamily="34" charset="0"/>
            </a:rPr>
            <a:t>Extensible</a:t>
          </a:r>
        </a:p>
      </dgm:t>
    </dgm:pt>
    <dgm:pt modelId="{3BE3FD84-D98C-004A-B126-C78ABD627BBE}" type="parTrans" cxnId="{E011EC30-1F51-9A40-99F7-346EFDC9745C}">
      <dgm:prSet/>
      <dgm:spPr/>
      <dgm:t>
        <a:bodyPr/>
        <a:lstStyle/>
        <a:p>
          <a:endParaRPr lang="en-US">
            <a:latin typeface="Arial" panose="020B0604020202020204" pitchFamily="34" charset="0"/>
            <a:cs typeface="Arial" panose="020B0604020202020204" pitchFamily="34" charset="0"/>
          </a:endParaRPr>
        </a:p>
      </dgm:t>
    </dgm:pt>
    <dgm:pt modelId="{A73D9383-C1DC-B54A-BB60-2F9150DD26FF}" type="sibTrans" cxnId="{E011EC30-1F51-9A40-99F7-346EFDC9745C}">
      <dgm:prSet/>
      <dgm:spPr/>
      <dgm:t>
        <a:bodyPr/>
        <a:lstStyle/>
        <a:p>
          <a:endParaRPr lang="en-US">
            <a:latin typeface="Arial" panose="020B0604020202020204" pitchFamily="34" charset="0"/>
            <a:cs typeface="Arial" panose="020B0604020202020204" pitchFamily="34" charset="0"/>
          </a:endParaRPr>
        </a:p>
      </dgm:t>
    </dgm:pt>
    <dgm:pt modelId="{257AEE7A-315B-E740-84BD-9A00A009397C}">
      <dgm:prSet phldrT="[Text]"/>
      <dgm:spPr>
        <a:solidFill>
          <a:schemeClr val="accent6">
            <a:lumMod val="75000"/>
          </a:schemeClr>
        </a:solidFill>
      </dgm:spPr>
      <dgm:t>
        <a:bodyPr/>
        <a:lstStyle/>
        <a:p>
          <a:r>
            <a:rPr lang="en-US" dirty="0">
              <a:latin typeface="Arial" panose="020B0604020202020204" pitchFamily="34" charset="0"/>
              <a:cs typeface="Arial" panose="020B0604020202020204" pitchFamily="34" charset="0"/>
            </a:rPr>
            <a:t>Maintainable</a:t>
          </a:r>
        </a:p>
      </dgm:t>
    </dgm:pt>
    <dgm:pt modelId="{74FD0B64-243D-7142-9DBC-05AD6DC07852}" type="parTrans" cxnId="{EB570109-904A-6440-87CA-59A785434CFF}">
      <dgm:prSet/>
      <dgm:spPr/>
      <dgm:t>
        <a:bodyPr/>
        <a:lstStyle/>
        <a:p>
          <a:endParaRPr lang="en-US">
            <a:latin typeface="Arial" panose="020B0604020202020204" pitchFamily="34" charset="0"/>
            <a:cs typeface="Arial" panose="020B0604020202020204" pitchFamily="34" charset="0"/>
          </a:endParaRPr>
        </a:p>
      </dgm:t>
    </dgm:pt>
    <dgm:pt modelId="{59253D0E-20C8-7648-9DB4-8F62B9E1B363}" type="sibTrans" cxnId="{EB570109-904A-6440-87CA-59A785434CFF}">
      <dgm:prSet/>
      <dgm:spPr/>
      <dgm:t>
        <a:bodyPr/>
        <a:lstStyle/>
        <a:p>
          <a:endParaRPr lang="en-US">
            <a:latin typeface="Arial" panose="020B0604020202020204" pitchFamily="34" charset="0"/>
            <a:cs typeface="Arial" panose="020B0604020202020204" pitchFamily="34" charset="0"/>
          </a:endParaRPr>
        </a:p>
      </dgm:t>
    </dgm:pt>
    <dgm:pt modelId="{1E049DD7-5F22-9040-BB05-5A52FF4587C8}">
      <dgm:prSet phldrT="[Text]"/>
      <dgm:spPr/>
      <dgm:t>
        <a:bodyPr/>
        <a:lstStyle/>
        <a:p>
          <a:r>
            <a:rPr lang="en-US" dirty="0">
              <a:latin typeface="Arial" panose="020B0604020202020204" pitchFamily="34" charset="0"/>
              <a:cs typeface="Arial" panose="020B0604020202020204" pitchFamily="34" charset="0"/>
            </a:rPr>
            <a:t>Trade-offs</a:t>
          </a:r>
        </a:p>
      </dgm:t>
    </dgm:pt>
    <dgm:pt modelId="{AC5E2734-1891-D64B-929E-CADDAE7BBD3F}" type="sibTrans" cxnId="{23CFA4F5-BFC4-4045-9975-8ACA40806AA0}">
      <dgm:prSet/>
      <dgm:spPr/>
      <dgm:t>
        <a:bodyPr/>
        <a:lstStyle/>
        <a:p>
          <a:endParaRPr lang="en-US">
            <a:latin typeface="Arial" panose="020B0604020202020204" pitchFamily="34" charset="0"/>
            <a:cs typeface="Arial" panose="020B0604020202020204" pitchFamily="34" charset="0"/>
          </a:endParaRPr>
        </a:p>
      </dgm:t>
    </dgm:pt>
    <dgm:pt modelId="{795448A5-732D-B94C-83D7-99A79113A405}" type="parTrans" cxnId="{23CFA4F5-BFC4-4045-9975-8ACA40806AA0}">
      <dgm:prSet/>
      <dgm:spPr/>
      <dgm:t>
        <a:bodyPr/>
        <a:lstStyle/>
        <a:p>
          <a:endParaRPr lang="en-US">
            <a:latin typeface="Arial" panose="020B0604020202020204" pitchFamily="34" charset="0"/>
            <a:cs typeface="Arial" panose="020B0604020202020204" pitchFamily="34" charset="0"/>
          </a:endParaRPr>
        </a:p>
      </dgm:t>
    </dgm:pt>
    <dgm:pt modelId="{5EBA392E-5B8B-9645-887E-A1279DE13F30}">
      <dgm:prSet/>
      <dgm:spPr/>
      <dgm:t>
        <a:bodyPr/>
        <a:lstStyle/>
        <a:p>
          <a:r>
            <a:rPr lang="en-US" dirty="0">
              <a:latin typeface="Arial" panose="020B0604020202020204" pitchFamily="34" charset="0"/>
              <a:cs typeface="Arial" panose="020B0604020202020204" pitchFamily="34" charset="0"/>
            </a:rPr>
            <a:t>Simple</a:t>
          </a:r>
        </a:p>
      </dgm:t>
    </dgm:pt>
    <dgm:pt modelId="{103092EC-149F-BC44-8489-CC1724C1CDBB}" type="parTrans" cxnId="{C603D5DB-0A4A-E343-A659-44756B5DA433}">
      <dgm:prSet/>
      <dgm:spPr/>
      <dgm:t>
        <a:bodyPr/>
        <a:lstStyle/>
        <a:p>
          <a:endParaRPr lang="en-US">
            <a:latin typeface="Arial" panose="020B0604020202020204" pitchFamily="34" charset="0"/>
            <a:cs typeface="Arial" panose="020B0604020202020204" pitchFamily="34" charset="0"/>
          </a:endParaRPr>
        </a:p>
      </dgm:t>
    </dgm:pt>
    <dgm:pt modelId="{C1AC40A0-B19B-684A-82D8-30E2D5EFAB01}" type="sibTrans" cxnId="{C603D5DB-0A4A-E343-A659-44756B5DA433}">
      <dgm:prSet/>
      <dgm:spPr/>
      <dgm:t>
        <a:bodyPr/>
        <a:lstStyle/>
        <a:p>
          <a:endParaRPr lang="en-US">
            <a:latin typeface="Arial" panose="020B0604020202020204" pitchFamily="34" charset="0"/>
            <a:cs typeface="Arial" panose="020B0604020202020204" pitchFamily="34" charset="0"/>
          </a:endParaRPr>
        </a:p>
      </dgm:t>
    </dgm:pt>
    <dgm:pt modelId="{5FC4BD4F-8276-0547-80CF-46BAB4A008C2}" type="pres">
      <dgm:prSet presAssocID="{2E58577D-E6D5-A748-8BB4-9BF8D001E5A4}" presName="outerComposite" presStyleCnt="0">
        <dgm:presLayoutVars>
          <dgm:chMax val="2"/>
          <dgm:animLvl val="lvl"/>
          <dgm:resizeHandles val="exact"/>
        </dgm:presLayoutVars>
      </dgm:prSet>
      <dgm:spPr/>
    </dgm:pt>
    <dgm:pt modelId="{1382F3B9-D84A-D346-9394-88E90892C4CB}" type="pres">
      <dgm:prSet presAssocID="{2E58577D-E6D5-A748-8BB4-9BF8D001E5A4}" presName="dummyMaxCanvas" presStyleCnt="0"/>
      <dgm:spPr/>
    </dgm:pt>
    <dgm:pt modelId="{2CC4DAF7-CD5F-CB45-9035-0806F0D5C2A0}" type="pres">
      <dgm:prSet presAssocID="{2E58577D-E6D5-A748-8BB4-9BF8D001E5A4}" presName="parentComposite" presStyleCnt="0"/>
      <dgm:spPr/>
    </dgm:pt>
    <dgm:pt modelId="{95D4858C-B9AD-AD42-9425-A0AE98300DD7}" type="pres">
      <dgm:prSet presAssocID="{2E58577D-E6D5-A748-8BB4-9BF8D001E5A4}" presName="parent1" presStyleLbl="alignAccFollowNode1" presStyleIdx="0" presStyleCnt="4" custScaleX="120128" custScaleY="64756" custLinFactNeighborX="85647" custLinFactNeighborY="30598">
        <dgm:presLayoutVars>
          <dgm:chMax val="4"/>
        </dgm:presLayoutVars>
      </dgm:prSet>
      <dgm:spPr/>
    </dgm:pt>
    <dgm:pt modelId="{24D7F344-8BAE-4C43-8CB0-B22EA6DFE1DB}" type="pres">
      <dgm:prSet presAssocID="{2E58577D-E6D5-A748-8BB4-9BF8D001E5A4}" presName="parent2" presStyleLbl="alignAccFollowNode1" presStyleIdx="1" presStyleCnt="4" custScaleX="117836" custScaleY="69402" custLinFactNeighborX="95454" custLinFactNeighborY="30598">
        <dgm:presLayoutVars>
          <dgm:chMax val="4"/>
        </dgm:presLayoutVars>
      </dgm:prSet>
      <dgm:spPr/>
    </dgm:pt>
    <dgm:pt modelId="{1B09500C-BFCA-8849-9DB8-B6DE6F85C0AF}" type="pres">
      <dgm:prSet presAssocID="{2E58577D-E6D5-A748-8BB4-9BF8D001E5A4}" presName="childrenComposite" presStyleCnt="0"/>
      <dgm:spPr/>
    </dgm:pt>
    <dgm:pt modelId="{5C917DBB-2473-9940-8A96-A64EAD0279BE}" type="pres">
      <dgm:prSet presAssocID="{2E58577D-E6D5-A748-8BB4-9BF8D001E5A4}" presName="dummyMaxCanvas_ChildArea" presStyleCnt="0"/>
      <dgm:spPr/>
    </dgm:pt>
    <dgm:pt modelId="{6D0C2B21-D3C3-C048-BC96-BEECBC7232E8}" type="pres">
      <dgm:prSet presAssocID="{2E58577D-E6D5-A748-8BB4-9BF8D001E5A4}" presName="fulcrum" presStyleLbl="alignAccFollowNode1" presStyleIdx="2" presStyleCnt="4" custLinFactX="100000" custLinFactNeighborX="105553"/>
      <dgm:spPr/>
    </dgm:pt>
    <dgm:pt modelId="{36AAF839-DCDC-8C4E-A1CE-3A6B912D74D7}" type="pres">
      <dgm:prSet presAssocID="{2E58577D-E6D5-A748-8BB4-9BF8D001E5A4}" presName="balance_14" presStyleLbl="alignAccFollowNode1" presStyleIdx="3" presStyleCnt="4" custLinFactNeighborX="30833">
        <dgm:presLayoutVars>
          <dgm:bulletEnabled val="1"/>
        </dgm:presLayoutVars>
      </dgm:prSet>
      <dgm:spPr/>
    </dgm:pt>
    <dgm:pt modelId="{8B18C081-FEE2-B74C-BA6E-8ED42B0031B0}" type="pres">
      <dgm:prSet presAssocID="{2E58577D-E6D5-A748-8BB4-9BF8D001E5A4}" presName="right_14_1" presStyleLbl="node1" presStyleIdx="0" presStyleCnt="5" custScaleX="117145" custLinFactNeighborX="84474">
        <dgm:presLayoutVars>
          <dgm:bulletEnabled val="1"/>
        </dgm:presLayoutVars>
      </dgm:prSet>
      <dgm:spPr/>
    </dgm:pt>
    <dgm:pt modelId="{E672F518-25DC-2743-A852-E82A5763D572}" type="pres">
      <dgm:prSet presAssocID="{2E58577D-E6D5-A748-8BB4-9BF8D001E5A4}" presName="right_14_2" presStyleLbl="node1" presStyleIdx="1" presStyleCnt="5" custScaleX="117145" custLinFactNeighborX="84474">
        <dgm:presLayoutVars>
          <dgm:bulletEnabled val="1"/>
        </dgm:presLayoutVars>
      </dgm:prSet>
      <dgm:spPr/>
    </dgm:pt>
    <dgm:pt modelId="{EB7A78E2-5D94-CE4B-8D58-5DA1300D8323}" type="pres">
      <dgm:prSet presAssocID="{2E58577D-E6D5-A748-8BB4-9BF8D001E5A4}" presName="right_14_3" presStyleLbl="node1" presStyleIdx="2" presStyleCnt="5" custScaleX="117145" custLinFactNeighborX="84474">
        <dgm:presLayoutVars>
          <dgm:bulletEnabled val="1"/>
        </dgm:presLayoutVars>
      </dgm:prSet>
      <dgm:spPr/>
    </dgm:pt>
    <dgm:pt modelId="{E1FD27FB-4809-7440-95BF-72760E5A97B2}" type="pres">
      <dgm:prSet presAssocID="{2E58577D-E6D5-A748-8BB4-9BF8D001E5A4}" presName="right_14_4" presStyleLbl="node1" presStyleIdx="3" presStyleCnt="5" custScaleX="117145" custLinFactNeighborX="84474">
        <dgm:presLayoutVars>
          <dgm:bulletEnabled val="1"/>
        </dgm:presLayoutVars>
      </dgm:prSet>
      <dgm:spPr/>
    </dgm:pt>
    <dgm:pt modelId="{44464191-5606-0644-A35A-1D4105EA19AB}" type="pres">
      <dgm:prSet presAssocID="{2E58577D-E6D5-A748-8BB4-9BF8D001E5A4}" presName="left_14_1" presStyleLbl="node1" presStyleIdx="4" presStyleCnt="5" custScaleX="117755" custLinFactNeighborX="84474">
        <dgm:presLayoutVars>
          <dgm:bulletEnabled val="1"/>
        </dgm:presLayoutVars>
      </dgm:prSet>
      <dgm:spPr/>
    </dgm:pt>
  </dgm:ptLst>
  <dgm:cxnLst>
    <dgm:cxn modelId="{65719E00-2CF4-E242-BD7D-AFC4CDEF783E}" type="presOf" srcId="{2E58577D-E6D5-A748-8BB4-9BF8D001E5A4}" destId="{5FC4BD4F-8276-0547-80CF-46BAB4A008C2}" srcOrd="0" destOrd="0" presId="urn:microsoft.com/office/officeart/2005/8/layout/balance1"/>
    <dgm:cxn modelId="{C5941D03-A8D3-A34A-9A38-A95FE8BC93A8}" type="presOf" srcId="{5EBA392E-5B8B-9645-887E-A1279DE13F30}" destId="{E1FD27FB-4809-7440-95BF-72760E5A97B2}" srcOrd="0" destOrd="0" presId="urn:microsoft.com/office/officeart/2005/8/layout/balance1"/>
    <dgm:cxn modelId="{054F8B04-6074-144E-8C38-C4C02498F4ED}" type="presOf" srcId="{1E049DD7-5F22-9040-BB05-5A52FF4587C8}" destId="{95D4858C-B9AD-AD42-9425-A0AE98300DD7}" srcOrd="0" destOrd="0" presId="urn:microsoft.com/office/officeart/2005/8/layout/balance1"/>
    <dgm:cxn modelId="{A7CE4407-54D6-FE4B-BBDC-AF6B139E66F2}" srcId="{2E58577D-E6D5-A748-8BB4-9BF8D001E5A4}" destId="{2B99026F-7204-FC42-9DAC-C9AB54E00406}" srcOrd="1" destOrd="0" parTransId="{19D5E1BF-0E79-0146-B408-87B7A395EC78}" sibTransId="{2E8BF533-F231-6049-89D2-8CDB1E49D0F9}"/>
    <dgm:cxn modelId="{EB570109-904A-6440-87CA-59A785434CFF}" srcId="{2B99026F-7204-FC42-9DAC-C9AB54E00406}" destId="{257AEE7A-315B-E740-84BD-9A00A009397C}" srcOrd="2" destOrd="0" parTransId="{74FD0B64-243D-7142-9DBC-05AD6DC07852}" sibTransId="{59253D0E-20C8-7648-9DB4-8F62B9E1B363}"/>
    <dgm:cxn modelId="{E011EC30-1F51-9A40-99F7-346EFDC9745C}" srcId="{2B99026F-7204-FC42-9DAC-C9AB54E00406}" destId="{B884FC74-994F-454A-B19D-10A157B01FE1}" srcOrd="1" destOrd="0" parTransId="{3BE3FD84-D98C-004A-B126-C78ABD627BBE}" sibTransId="{A73D9383-C1DC-B54A-BB60-2F9150DD26FF}"/>
    <dgm:cxn modelId="{D6325048-0003-A64E-98AA-338C014A6400}" srcId="{1E049DD7-5F22-9040-BB05-5A52FF4587C8}" destId="{5CBD501A-1B03-DD47-B86E-631D99D53F43}" srcOrd="0" destOrd="0" parTransId="{6B597375-4510-994D-8541-6524682B6743}" sibTransId="{6BB2C7E8-6BEC-B547-80FF-5003936FE553}"/>
    <dgm:cxn modelId="{EECB806A-4845-E545-91D4-69BFB22C238A}" srcId="{2B99026F-7204-FC42-9DAC-C9AB54E00406}" destId="{0B33FDA4-DE83-2149-8B70-59B7D045E441}" srcOrd="0" destOrd="0" parTransId="{58B58B1F-C6AD-CD40-B417-80A4E6465259}" sibTransId="{65888D04-7347-7E4B-939A-3A9E7FB9B5C9}"/>
    <dgm:cxn modelId="{214D1892-5E83-E843-ACBE-D30DBD3B549C}" type="presOf" srcId="{5CBD501A-1B03-DD47-B86E-631D99D53F43}" destId="{44464191-5606-0644-A35A-1D4105EA19AB}" srcOrd="0" destOrd="0" presId="urn:microsoft.com/office/officeart/2005/8/layout/balance1"/>
    <dgm:cxn modelId="{493E17A0-4E58-9F43-A912-328373881D4B}" type="presOf" srcId="{2B99026F-7204-FC42-9DAC-C9AB54E00406}" destId="{24D7F344-8BAE-4C43-8CB0-B22EA6DFE1DB}" srcOrd="0" destOrd="0" presId="urn:microsoft.com/office/officeart/2005/8/layout/balance1"/>
    <dgm:cxn modelId="{1EF1D4AC-92E0-044D-A82C-A9A8B91B7334}" type="presOf" srcId="{B884FC74-994F-454A-B19D-10A157B01FE1}" destId="{E672F518-25DC-2743-A852-E82A5763D572}" srcOrd="0" destOrd="0" presId="urn:microsoft.com/office/officeart/2005/8/layout/balance1"/>
    <dgm:cxn modelId="{58CF31B7-F64F-E64F-8CAC-5337AE706AC8}" type="presOf" srcId="{0B33FDA4-DE83-2149-8B70-59B7D045E441}" destId="{8B18C081-FEE2-B74C-BA6E-8ED42B0031B0}" srcOrd="0" destOrd="0" presId="urn:microsoft.com/office/officeart/2005/8/layout/balance1"/>
    <dgm:cxn modelId="{C603D5DB-0A4A-E343-A659-44756B5DA433}" srcId="{2B99026F-7204-FC42-9DAC-C9AB54E00406}" destId="{5EBA392E-5B8B-9645-887E-A1279DE13F30}" srcOrd="3" destOrd="0" parTransId="{103092EC-149F-BC44-8489-CC1724C1CDBB}" sibTransId="{C1AC40A0-B19B-684A-82D8-30E2D5EFAB01}"/>
    <dgm:cxn modelId="{34BAE7EC-81B6-474A-876C-D87545BB1221}" type="presOf" srcId="{257AEE7A-315B-E740-84BD-9A00A009397C}" destId="{EB7A78E2-5D94-CE4B-8D58-5DA1300D8323}" srcOrd="0" destOrd="0" presId="urn:microsoft.com/office/officeart/2005/8/layout/balance1"/>
    <dgm:cxn modelId="{23CFA4F5-BFC4-4045-9975-8ACA40806AA0}" srcId="{2E58577D-E6D5-A748-8BB4-9BF8D001E5A4}" destId="{1E049DD7-5F22-9040-BB05-5A52FF4587C8}" srcOrd="0" destOrd="0" parTransId="{795448A5-732D-B94C-83D7-99A79113A405}" sibTransId="{AC5E2734-1891-D64B-929E-CADDAE7BBD3F}"/>
    <dgm:cxn modelId="{C76F04D4-12E6-A14D-ABA7-2343A483B495}" type="presParOf" srcId="{5FC4BD4F-8276-0547-80CF-46BAB4A008C2}" destId="{1382F3B9-D84A-D346-9394-88E90892C4CB}" srcOrd="0" destOrd="0" presId="urn:microsoft.com/office/officeart/2005/8/layout/balance1"/>
    <dgm:cxn modelId="{8358A059-D4A9-6F45-AE31-5CF141503396}" type="presParOf" srcId="{5FC4BD4F-8276-0547-80CF-46BAB4A008C2}" destId="{2CC4DAF7-CD5F-CB45-9035-0806F0D5C2A0}" srcOrd="1" destOrd="0" presId="urn:microsoft.com/office/officeart/2005/8/layout/balance1"/>
    <dgm:cxn modelId="{C568B14E-6262-084B-A5C3-333956E6C804}" type="presParOf" srcId="{2CC4DAF7-CD5F-CB45-9035-0806F0D5C2A0}" destId="{95D4858C-B9AD-AD42-9425-A0AE98300DD7}" srcOrd="0" destOrd="0" presId="urn:microsoft.com/office/officeart/2005/8/layout/balance1"/>
    <dgm:cxn modelId="{12C98C2E-E116-3D49-89D0-BBC0F757C38B}" type="presParOf" srcId="{2CC4DAF7-CD5F-CB45-9035-0806F0D5C2A0}" destId="{24D7F344-8BAE-4C43-8CB0-B22EA6DFE1DB}" srcOrd="1" destOrd="0" presId="urn:microsoft.com/office/officeart/2005/8/layout/balance1"/>
    <dgm:cxn modelId="{7A0CAA6C-1F54-1945-8EC9-6EB7EAA4C9C1}" type="presParOf" srcId="{5FC4BD4F-8276-0547-80CF-46BAB4A008C2}" destId="{1B09500C-BFCA-8849-9DB8-B6DE6F85C0AF}" srcOrd="2" destOrd="0" presId="urn:microsoft.com/office/officeart/2005/8/layout/balance1"/>
    <dgm:cxn modelId="{BDD7347A-F7DE-F843-8C78-2902F99D162F}" type="presParOf" srcId="{1B09500C-BFCA-8849-9DB8-B6DE6F85C0AF}" destId="{5C917DBB-2473-9940-8A96-A64EAD0279BE}" srcOrd="0" destOrd="0" presId="urn:microsoft.com/office/officeart/2005/8/layout/balance1"/>
    <dgm:cxn modelId="{D5DC8C4D-D273-FF42-A4D7-66007EE9BACC}" type="presParOf" srcId="{1B09500C-BFCA-8849-9DB8-B6DE6F85C0AF}" destId="{6D0C2B21-D3C3-C048-BC96-BEECBC7232E8}" srcOrd="1" destOrd="0" presId="urn:microsoft.com/office/officeart/2005/8/layout/balance1"/>
    <dgm:cxn modelId="{F1B01958-D697-814C-B3A3-258D7F495582}" type="presParOf" srcId="{1B09500C-BFCA-8849-9DB8-B6DE6F85C0AF}" destId="{36AAF839-DCDC-8C4E-A1CE-3A6B912D74D7}" srcOrd="2" destOrd="0" presId="urn:microsoft.com/office/officeart/2005/8/layout/balance1"/>
    <dgm:cxn modelId="{EF1606C2-618E-B540-95EE-2245E1907B4D}" type="presParOf" srcId="{1B09500C-BFCA-8849-9DB8-B6DE6F85C0AF}" destId="{8B18C081-FEE2-B74C-BA6E-8ED42B0031B0}" srcOrd="3" destOrd="0" presId="urn:microsoft.com/office/officeart/2005/8/layout/balance1"/>
    <dgm:cxn modelId="{4B54E080-C513-B841-81B3-1C87EB02EBE2}" type="presParOf" srcId="{1B09500C-BFCA-8849-9DB8-B6DE6F85C0AF}" destId="{E672F518-25DC-2743-A852-E82A5763D572}" srcOrd="4" destOrd="0" presId="urn:microsoft.com/office/officeart/2005/8/layout/balance1"/>
    <dgm:cxn modelId="{5ABBAC14-3078-2049-92BE-5D59FC8E8936}" type="presParOf" srcId="{1B09500C-BFCA-8849-9DB8-B6DE6F85C0AF}" destId="{EB7A78E2-5D94-CE4B-8D58-5DA1300D8323}" srcOrd="5" destOrd="0" presId="urn:microsoft.com/office/officeart/2005/8/layout/balance1"/>
    <dgm:cxn modelId="{49520284-1DCC-0740-B6E6-B6E3BD0F5F1D}" type="presParOf" srcId="{1B09500C-BFCA-8849-9DB8-B6DE6F85C0AF}" destId="{E1FD27FB-4809-7440-95BF-72760E5A97B2}" srcOrd="6" destOrd="0" presId="urn:microsoft.com/office/officeart/2005/8/layout/balance1"/>
    <dgm:cxn modelId="{25CF87DF-9A0E-B849-A098-ABCEEF33C422}" type="presParOf" srcId="{1B09500C-BFCA-8849-9DB8-B6DE6F85C0AF}" destId="{44464191-5606-0644-A35A-1D4105EA19AB}" srcOrd="7" destOrd="0" presId="urn:microsoft.com/office/officeart/2005/8/layout/balanc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D4858C-B9AD-AD42-9425-A0AE98300DD7}">
      <dsp:nvSpPr>
        <dsp:cNvPr id="0" name=""/>
        <dsp:cNvSpPr/>
      </dsp:nvSpPr>
      <dsp:spPr>
        <a:xfrm>
          <a:off x="3359060" y="365329"/>
          <a:ext cx="1638227" cy="490611"/>
        </a:xfrm>
        <a:prstGeom prst="roundRect">
          <a:avLst>
            <a:gd name="adj" fmla="val 10000"/>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Arial" panose="020B0604020202020204" pitchFamily="34" charset="0"/>
              <a:cs typeface="Arial" panose="020B0604020202020204" pitchFamily="34" charset="0"/>
            </a:rPr>
            <a:t>Trade-offs</a:t>
          </a:r>
        </a:p>
      </dsp:txBody>
      <dsp:txXfrm>
        <a:off x="3373430" y="379699"/>
        <a:ext cx="1609487" cy="461871"/>
      </dsp:txXfrm>
    </dsp:sp>
    <dsp:sp modelId="{24D7F344-8BAE-4C43-8CB0-B22EA6DFE1DB}">
      <dsp:nvSpPr>
        <dsp:cNvPr id="0" name=""/>
        <dsp:cNvSpPr/>
      </dsp:nvSpPr>
      <dsp:spPr>
        <a:xfrm>
          <a:off x="5478269" y="347729"/>
          <a:ext cx="1606970" cy="525810"/>
        </a:xfrm>
        <a:prstGeom prst="roundRect">
          <a:avLst>
            <a:gd name="adj" fmla="val 10000"/>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Arial" panose="020B0604020202020204" pitchFamily="34" charset="0"/>
              <a:cs typeface="Arial" panose="020B0604020202020204" pitchFamily="34" charset="0"/>
            </a:rPr>
            <a:t>Intent</a:t>
          </a:r>
        </a:p>
      </dsp:txBody>
      <dsp:txXfrm>
        <a:off x="5493669" y="363129"/>
        <a:ext cx="1576170" cy="495010"/>
      </dsp:txXfrm>
    </dsp:sp>
    <dsp:sp modelId="{6D0C2B21-D3C3-C048-BC96-BEECBC7232E8}">
      <dsp:nvSpPr>
        <dsp:cNvPr id="0" name=""/>
        <dsp:cNvSpPr/>
      </dsp:nvSpPr>
      <dsp:spPr>
        <a:xfrm>
          <a:off x="4845050" y="3219930"/>
          <a:ext cx="568222" cy="568222"/>
        </a:xfrm>
        <a:prstGeom prst="triangle">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AAF839-DCDC-8C4E-A1CE-3A6B912D74D7}">
      <dsp:nvSpPr>
        <dsp:cNvPr id="0" name=""/>
        <dsp:cNvSpPr/>
      </dsp:nvSpPr>
      <dsp:spPr>
        <a:xfrm rot="240000">
          <a:off x="3423974" y="2976440"/>
          <a:ext cx="3410378" cy="238476"/>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B18C081-FEE2-B74C-BA6E-8ED42B0031B0}">
      <dsp:nvSpPr>
        <dsp:cNvPr id="0" name=""/>
        <dsp:cNvSpPr/>
      </dsp:nvSpPr>
      <dsp:spPr>
        <a:xfrm rot="240000">
          <a:off x="5355877" y="2555164"/>
          <a:ext cx="1592176" cy="450679"/>
        </a:xfrm>
        <a:prstGeom prst="roundRect">
          <a:avLst/>
        </a:prstGeom>
        <a:solidFill>
          <a:srgbClr val="7030A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rial" panose="020B0604020202020204" pitchFamily="34" charset="0"/>
              <a:cs typeface="Arial" panose="020B0604020202020204" pitchFamily="34" charset="0"/>
            </a:rPr>
            <a:t>Portable</a:t>
          </a:r>
        </a:p>
      </dsp:txBody>
      <dsp:txXfrm>
        <a:off x="5377877" y="2577164"/>
        <a:ext cx="1548176" cy="406679"/>
      </dsp:txXfrm>
    </dsp:sp>
    <dsp:sp modelId="{E672F518-25DC-2743-A852-E82A5763D572}">
      <dsp:nvSpPr>
        <dsp:cNvPr id="0" name=""/>
        <dsp:cNvSpPr/>
      </dsp:nvSpPr>
      <dsp:spPr>
        <a:xfrm rot="240000">
          <a:off x="5393759" y="2055128"/>
          <a:ext cx="1592176" cy="450679"/>
        </a:xfrm>
        <a:prstGeom prst="roundRect">
          <a:avLst/>
        </a:prstGeom>
        <a:solidFill>
          <a:schemeClr val="accent2">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rial" panose="020B0604020202020204" pitchFamily="34" charset="0"/>
              <a:cs typeface="Arial" panose="020B0604020202020204" pitchFamily="34" charset="0"/>
            </a:rPr>
            <a:t>Extensible</a:t>
          </a:r>
        </a:p>
      </dsp:txBody>
      <dsp:txXfrm>
        <a:off x="5415759" y="2077128"/>
        <a:ext cx="1548176" cy="406679"/>
      </dsp:txXfrm>
    </dsp:sp>
    <dsp:sp modelId="{EB7A78E2-5D94-CE4B-8D58-5DA1300D8323}">
      <dsp:nvSpPr>
        <dsp:cNvPr id="0" name=""/>
        <dsp:cNvSpPr/>
      </dsp:nvSpPr>
      <dsp:spPr>
        <a:xfrm rot="240000">
          <a:off x="5431640" y="1555091"/>
          <a:ext cx="1592176" cy="450679"/>
        </a:xfrm>
        <a:prstGeom prst="roundRect">
          <a:avLst/>
        </a:prstGeom>
        <a:solidFill>
          <a:schemeClr val="accent6">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rial" panose="020B0604020202020204" pitchFamily="34" charset="0"/>
              <a:cs typeface="Arial" panose="020B0604020202020204" pitchFamily="34" charset="0"/>
            </a:rPr>
            <a:t>Maintainable</a:t>
          </a:r>
        </a:p>
      </dsp:txBody>
      <dsp:txXfrm>
        <a:off x="5453640" y="1577091"/>
        <a:ext cx="1548176" cy="406679"/>
      </dsp:txXfrm>
    </dsp:sp>
    <dsp:sp modelId="{E1FD27FB-4809-7440-95BF-72760E5A97B2}">
      <dsp:nvSpPr>
        <dsp:cNvPr id="0" name=""/>
        <dsp:cNvSpPr/>
      </dsp:nvSpPr>
      <dsp:spPr>
        <a:xfrm rot="240000">
          <a:off x="5469522" y="1055055"/>
          <a:ext cx="1592176" cy="450679"/>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rial" panose="020B0604020202020204" pitchFamily="34" charset="0"/>
              <a:cs typeface="Arial" panose="020B0604020202020204" pitchFamily="34" charset="0"/>
            </a:rPr>
            <a:t>Simple</a:t>
          </a:r>
        </a:p>
      </dsp:txBody>
      <dsp:txXfrm>
        <a:off x="5491522" y="1077055"/>
        <a:ext cx="1548176" cy="406679"/>
      </dsp:txXfrm>
    </dsp:sp>
    <dsp:sp modelId="{44464191-5606-0644-A35A-1D4105EA19AB}">
      <dsp:nvSpPr>
        <dsp:cNvPr id="0" name=""/>
        <dsp:cNvSpPr/>
      </dsp:nvSpPr>
      <dsp:spPr>
        <a:xfrm rot="240000">
          <a:off x="3381789" y="2419087"/>
          <a:ext cx="1600672" cy="450085"/>
        </a:xfrm>
        <a:prstGeom prst="roundRect">
          <a:avLst/>
        </a:prstGeom>
        <a:solidFill>
          <a:srgbClr val="00000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Performance?</a:t>
          </a:r>
        </a:p>
      </dsp:txBody>
      <dsp:txXfrm>
        <a:off x="3403760" y="2441058"/>
        <a:ext cx="1556730" cy="406143"/>
      </dsp:txXfrm>
    </dsp:sp>
  </dsp:spTree>
</dsp:drawing>
</file>

<file path=ppt/diagrams/layout1.xml><?xml version="1.0" encoding="utf-8"?>
<dgm:layoutDef xmlns:dgm="http://schemas.openxmlformats.org/drawingml/2006/diagram" xmlns:a="http://schemas.openxmlformats.org/drawingml/2006/main" uniqueId="urn:microsoft.com/office/officeart/2005/8/layout/balance1">
  <dgm:title val=""/>
  <dgm:desc val=""/>
  <dgm:catLst>
    <dgm:cat type="relationship" pri="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23">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25" srcId="2" destId="23" srcOrd="0" destOrd="0"/>
      </dgm:cxnLst>
      <dgm:bg/>
      <dgm:whole/>
    </dgm:dataModel>
  </dgm:sampData>
  <dgm:styleData>
    <dgm:dataModel>
      <dgm:ptLst>
        <dgm:pt modelId="0" type="doc"/>
        <dgm:pt modelId="1"/>
        <dgm:pt modelId="11"/>
        <dgm:pt modelId="12"/>
        <dgm:pt modelId="2"/>
        <dgm:pt modelId="21"/>
        <dgm:pt modelId="22"/>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tyleData>
  <dgm:clrData>
    <dgm:dataModel>
      <dgm:ptLst>
        <dgm:pt modelId="0" type="doc"/>
        <dgm:pt modelId="1"/>
        <dgm:pt modelId="11"/>
        <dgm:pt modelId="12"/>
        <dgm:pt modelId="13"/>
        <dgm:pt modelId="2"/>
        <dgm:pt modelId="21"/>
        <dgm:pt modelId="22"/>
        <dgm:pt modelId="23"/>
      </dgm:ptLst>
      <dgm:cxnLst>
        <dgm:cxn modelId="4" srcId="0" destId="1" srcOrd="0" destOrd="0"/>
        <dgm:cxn modelId="5" srcId="0" destId="2" srcOrd="1" destOrd="0"/>
        <dgm:cxn modelId="15" srcId="1" destId="11" srcOrd="0" destOrd="0"/>
        <dgm:cxn modelId="16" srcId="1" destId="12" srcOrd="0" destOrd="0"/>
        <dgm:cxn modelId="17" srcId="1" destId="13" srcOrd="0" destOrd="0"/>
        <dgm:cxn modelId="25" srcId="2" destId="21" srcOrd="0" destOrd="0"/>
        <dgm:cxn modelId="26" srcId="2" destId="22" srcOrd="0" destOrd="0"/>
        <dgm:cxn modelId="27" srcId="2" destId="23" srcOrd="0" destOrd="0"/>
      </dgm:cxnLst>
      <dgm:bg/>
      <dgm:whole/>
    </dgm:dataModel>
  </dgm:clrData>
  <dgm:layoutNode name="outerComposite">
    <dgm:varLst>
      <dgm:chMax val="2"/>
      <dgm:animLvl val="lvl"/>
      <dgm:resizeHandles val="exact"/>
    </dgm:varLst>
    <dgm:alg type="composite">
      <dgm:param type="ar" val="1"/>
    </dgm:alg>
    <dgm:shape xmlns:r="http://schemas.openxmlformats.org/officeDocument/2006/relationships" r:blip="">
      <dgm:adjLst/>
    </dgm:shape>
    <dgm:presOf/>
    <dgm:constrLst>
      <dgm:constr type="h" for="ch" forName="parentComposite" refType="h" refFor="ch" refForName="dummyMaxCanvas" op="equ" fact="0.2"/>
      <dgm:constr type="t" for="ch" forName="parentComposite"/>
      <dgm:constr type="h" for="ch" forName="childrenComposite" refType="h" refFor="ch" refForName="dummyMaxCanvas" op="equ" fact="0.8"/>
      <dgm:constr type="t" for="ch" forName="childrenComposite" refType="h" refFor="ch" refForName="dummyMaxCanvas" fact="0.2"/>
    </dgm:constrLst>
    <dgm:ruleLst/>
    <dgm:layoutNode name="dummyMaxCanvas">
      <dgm:alg type="sp"/>
      <dgm:shape xmlns:r="http://schemas.openxmlformats.org/officeDocument/2006/relationships" r:blip="">
        <dgm:adjLst/>
      </dgm:shape>
      <dgm:presOf/>
      <dgm:constrLst/>
      <dgm:ruleLst/>
    </dgm:layoutNode>
    <dgm:layoutNode name="parentComposite">
      <dgm:alg type="composite"/>
      <dgm:shape xmlns:r="http://schemas.openxmlformats.org/officeDocument/2006/relationships" r:blip="">
        <dgm:adjLst/>
      </dgm:shape>
      <dgm:presOf/>
      <dgm:constrLst>
        <dgm:constr type="w" for="ch" forName="parent1" refType="w" fact="0.36"/>
        <dgm:constr type="ctrX" for="ch" forName="parent1" refType="w" fact="0.24"/>
        <dgm:constr type="w" for="ch" forName="parent2" refType="w" fact="0.36"/>
        <dgm:constr type="ctrX" for="ch" forName="parent2" refType="w" fact="0.76"/>
        <dgm:constr type="primFontSz" for="ch" ptType="node" op="equ"/>
      </dgm:constrLst>
      <dgm:ruleLst/>
      <dgm:layoutNode name="parent1" styleLbl="alignAccFollowNode1">
        <dgm:varLst>
          <dgm:chMax val="4"/>
        </dgm:varLst>
        <dgm:alg type="tx"/>
        <dgm:shape xmlns:r="http://schemas.openxmlformats.org/officeDocument/2006/relationships" type="roundRect" r:blip="">
          <dgm:adjLst>
            <dgm:adj idx="1" val="0.1"/>
          </dgm:adjLst>
        </dgm:shape>
        <dgm:presOf axis="ch" ptType="node"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2" styleLbl="alignAccFollowNode1">
        <dgm:varLst>
          <dgm:chMax val="4"/>
        </dgm:varLst>
        <dgm:alg type="tx"/>
        <dgm:shape xmlns:r="http://schemas.openxmlformats.org/officeDocument/2006/relationships" type="roundRect" r:blip="">
          <dgm:adjLst>
            <dgm:adj idx="1" val="0.1"/>
          </dgm:adjLst>
        </dgm:shape>
        <dgm:presOf axis="ch" ptType="node" st="2"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Node name="childrenComposite">
      <dgm:alg type="composite"/>
      <dgm:shape xmlns:r="http://schemas.openxmlformats.org/officeDocument/2006/relationships" r:blip="">
        <dgm:adjLst/>
      </dgm:shape>
      <dgm:presOf/>
      <dgm:constrLst>
        <dgm:constr type="primFontSz" for="ch" ptType="node" op="equ" val="65"/>
        <dgm:constr type="w" for="ch" forName="fulcrum" refType="w" fact="0.15"/>
        <dgm:constr type="h" for="ch" forName="fulcrum" refType="w" refFor="ch" refForName="fulcrum"/>
        <dgm:constr type="b" for="ch" forName="fulcrum" refType="h"/>
        <dgm:constr type="ctrX" for="ch" forName="fulcrum" refType="w" fact="0.5"/>
        <dgm:constr type="w" for="ch" forName="balance_00" refType="w" fact="0.9"/>
        <dgm:constr type="h" for="ch" forName="balance_00" refType="h" fact="0.076"/>
        <dgm:constr type="b" for="ch" forName="balance_00" refType="h" fact="0.81"/>
        <dgm:constr type="ctrX" for="ch" forName="balance_00" refType="w" fact="0.5"/>
        <dgm:constr type="w" for="ch" forName="balance_01" refType="w"/>
        <dgm:constr type="h" for="ch" forName="balance_01" refType="h" fact="0.157"/>
        <dgm:constr type="b" for="ch" forName="balance_01" refType="h" fact="0.85"/>
        <dgm:constr type="ctrX" for="ch" forName="balance_01" refType="w" fact="0.5"/>
        <dgm:constr type="w" for="ch" forName="balance_02" refType="w"/>
        <dgm:constr type="h" for="ch" forName="balance_02" refType="h" fact="0.157"/>
        <dgm:constr type="b" for="ch" forName="balance_02" refType="h" fact="0.85"/>
        <dgm:constr type="ctrX" for="ch" forName="balance_02" refType="w" fact="0.5"/>
        <dgm:constr type="w" for="ch" forName="balance_03" refType="w"/>
        <dgm:constr type="h" for="ch" forName="balance_03" refType="h" fact="0.157"/>
        <dgm:constr type="b" for="ch" forName="balance_03" refType="h" fact="0.85"/>
        <dgm:constr type="ctrX" for="ch" forName="balance_03" refType="w" fact="0.5"/>
        <dgm:constr type="w" for="ch" forName="balance_04" refType="w"/>
        <dgm:constr type="h" for="ch" forName="balance_04" refType="h" fact="0.157"/>
        <dgm:constr type="b" for="ch" forName="balance_04" refType="h" fact="0.85"/>
        <dgm:constr type="ctrX" for="ch" forName="balance_04" refType="w" fact="0.5"/>
        <dgm:constr type="w" for="ch" forName="balance_10" refType="w"/>
        <dgm:constr type="h" for="ch" forName="balance_10" refType="h" fact="0.157"/>
        <dgm:constr type="b" for="ch" forName="balance_10" refType="h" fact="0.85"/>
        <dgm:constr type="ctrX" for="ch" forName="balance_10" refType="w" fact="0.5"/>
        <dgm:constr type="w" for="ch" forName="balance_11" refType="w" fact="0.9"/>
        <dgm:constr type="h" for="ch" forName="balance_11" refType="h" fact="0.076"/>
        <dgm:constr type="b" for="ch" forName="balance_11" refType="h" fact="0.81"/>
        <dgm:constr type="ctrX" for="ch" forName="balance_11" refType="w" fact="0.5"/>
        <dgm:constr type="w" for="ch" forName="balance_12" refType="w"/>
        <dgm:constr type="h" for="ch" forName="balance_12" refType="h" fact="0.157"/>
        <dgm:constr type="b" for="ch" forName="balance_12" refType="h" fact="0.85"/>
        <dgm:constr type="ctrX" for="ch" forName="balance_12" refType="w" fact="0.5"/>
        <dgm:constr type="w" for="ch" forName="balance_13" refType="w"/>
        <dgm:constr type="h" for="ch" forName="balance_13" refType="h" fact="0.157"/>
        <dgm:constr type="b" for="ch" forName="balance_13" refType="h" fact="0.85"/>
        <dgm:constr type="ctrX" for="ch" forName="balance_13" refType="w" fact="0.5"/>
        <dgm:constr type="w" for="ch" forName="balance_14" refType="w"/>
        <dgm:constr type="h" for="ch" forName="balance_14" refType="h" fact="0.157"/>
        <dgm:constr type="b" for="ch" forName="balance_14" refType="h" fact="0.85"/>
        <dgm:constr type="ctrX" for="ch" forName="balance_14" refType="w" fact="0.5"/>
        <dgm:constr type="w" for="ch" forName="balance_20" refType="w"/>
        <dgm:constr type="h" for="ch" forName="balance_20" refType="h" fact="0.157"/>
        <dgm:constr type="b" for="ch" forName="balance_20" refType="h" fact="0.85"/>
        <dgm:constr type="ctrX" for="ch" forName="balance_20" refType="w" fact="0.5"/>
        <dgm:constr type="w" for="ch" forName="balance_21" refType="w"/>
        <dgm:constr type="h" for="ch" forName="balance_21" refType="h" fact="0.157"/>
        <dgm:constr type="b" for="ch" forName="balance_21" refType="h" fact="0.85"/>
        <dgm:constr type="ctrX" for="ch" forName="balance_21" refType="w" fact="0.5"/>
        <dgm:constr type="w" for="ch" forName="balance_22" refType="w" fact="0.9"/>
        <dgm:constr type="h" for="ch" forName="balance_22" refType="h" fact="0.076"/>
        <dgm:constr type="b" for="ch" forName="balance_22" refType="h" fact="0.81"/>
        <dgm:constr type="ctrX" for="ch" forName="balance_22" refType="w" fact="0.5"/>
        <dgm:constr type="w" for="ch" forName="balance_23" refType="w"/>
        <dgm:constr type="h" for="ch" forName="balance_23" refType="h" fact="0.157"/>
        <dgm:constr type="b" for="ch" forName="balance_23" refType="h" fact="0.85"/>
        <dgm:constr type="ctrX" for="ch" forName="balance_23" refType="w" fact="0.5"/>
        <dgm:constr type="w" for="ch" forName="balance_24" refType="w"/>
        <dgm:constr type="h" for="ch" forName="balance_24" refType="h" fact="0.157"/>
        <dgm:constr type="b" for="ch" forName="balance_24" refType="h" fact="0.85"/>
        <dgm:constr type="ctrX" for="ch" forName="balance_24" refType="w" fact="0.5"/>
        <dgm:constr type="w" for="ch" forName="balance_30" refType="w"/>
        <dgm:constr type="h" for="ch" forName="balance_30" refType="h" fact="0.157"/>
        <dgm:constr type="b" for="ch" forName="balance_30" refType="h" fact="0.85"/>
        <dgm:constr type="ctrX" for="ch" forName="balance_30" refType="w" fact="0.5"/>
        <dgm:constr type="w" for="ch" forName="balance_31" refType="w"/>
        <dgm:constr type="h" for="ch" forName="balance_31" refType="h" fact="0.157"/>
        <dgm:constr type="b" for="ch" forName="balance_31" refType="h" fact="0.85"/>
        <dgm:constr type="ctrX" for="ch" forName="balance_31" refType="w" fact="0.5"/>
        <dgm:constr type="w" for="ch" forName="balance_32" refType="w"/>
        <dgm:constr type="h" for="ch" forName="balance_32" refType="h" fact="0.157"/>
        <dgm:constr type="b" for="ch" forName="balance_32" refType="h" fact="0.85"/>
        <dgm:constr type="ctrX" for="ch" forName="balance_32" refType="w" fact="0.5"/>
        <dgm:constr type="w" for="ch" forName="balance_33" refType="w" fact="0.9"/>
        <dgm:constr type="h" for="ch" forName="balance_33" refType="h" fact="0.076"/>
        <dgm:constr type="b" for="ch" forName="balance_33" refType="h" fact="0.81"/>
        <dgm:constr type="ctrX" for="ch" forName="balance_33" refType="w" fact="0.5"/>
        <dgm:constr type="w" for="ch" forName="balance_34" refType="w"/>
        <dgm:constr type="h" for="ch" forName="balance_34" refType="h" fact="0.157"/>
        <dgm:constr type="b" for="ch" forName="balance_34" refType="h" fact="0.85"/>
        <dgm:constr type="ctrX" for="ch" forName="balance_34" refType="w" fact="0.5"/>
        <dgm:constr type="w" for="ch" forName="balance_40" refType="w"/>
        <dgm:constr type="h" for="ch" forName="balance_40" refType="h" fact="0.157"/>
        <dgm:constr type="b" for="ch" forName="balance_40" refType="h" fact="0.85"/>
        <dgm:constr type="ctrX" for="ch" forName="balance_40" refType="w" fact="0.5"/>
        <dgm:constr type="w" for="ch" forName="balance_41" refType="w"/>
        <dgm:constr type="h" for="ch" forName="balance_41" refType="h" fact="0.157"/>
        <dgm:constr type="b" for="ch" forName="balance_41" refType="h" fact="0.85"/>
        <dgm:constr type="ctrX" for="ch" forName="balance_41" refType="w" fact="0.5"/>
        <dgm:constr type="w" for="ch" forName="balance_42" refType="w"/>
        <dgm:constr type="h" for="ch" forName="balance_42" refType="h" fact="0.157"/>
        <dgm:constr type="b" for="ch" forName="balance_42" refType="h" fact="0.85"/>
        <dgm:constr type="ctrX" for="ch" forName="balance_42" refType="w" fact="0.5"/>
        <dgm:constr type="w" for="ch" forName="balance_43" refType="w"/>
        <dgm:constr type="h" for="ch" forName="balance_43" refType="h" fact="0.157"/>
        <dgm:constr type="b" for="ch" forName="balance_43" refType="h" fact="0.85"/>
        <dgm:constr type="ctrX" for="ch" forName="balance_43" refType="w" fact="0.5"/>
        <dgm:constr type="w" for="ch" forName="balance_44" refType="w" fact="0.9"/>
        <dgm:constr type="h" for="ch" forName="balance_44" refType="h" fact="0.076"/>
        <dgm:constr type="b" for="ch" forName="balance_44" refType="h" fact="0.81"/>
        <dgm:constr type="ctrX" for="ch" forName="balance_44" refType="w" fact="0.5"/>
        <dgm:constr type="w" for="ch" forName="right_01_1" refType="w" fact="0.4"/>
        <dgm:constr type="h" for="ch" forName="right_01_1" refType="h" fact="0.7"/>
        <dgm:constr type="b" for="ch" forName="right_01_1" refType="h" fact="0.76"/>
        <dgm:constr type="ctrX" for="ch" forName="right_01_1" refType="w" fact="0.78"/>
        <dgm:constr type="w" for="ch" forName="left_10_1" refType="w" fact="0.4"/>
        <dgm:constr type="h" for="ch" forName="left_10_1" refType="h" fact="0.7"/>
        <dgm:constr type="b" for="ch" forName="left_10_1" refType="h" fact="0.76"/>
        <dgm:constr type="ctrX" for="ch" forName="left_10_1" refType="w" fact="0.22"/>
        <dgm:constr type="w" for="ch" forName="right_11_1" refType="w" fact="0.36"/>
        <dgm:constr type="h" for="ch" forName="right_11_1" refType="h" fact="0.67"/>
        <dgm:constr type="b" for="ch" forName="right_11_1" refType="h" fact="0.725"/>
        <dgm:constr type="ctrX" for="ch" forName="right_11_1" refType="w" fact="0.76"/>
        <dgm:constr type="w" for="ch" forName="left_11_1" refType="w" fact="0.36"/>
        <dgm:constr type="h" for="ch" forName="left_11_1" refType="h" fact="0.67"/>
        <dgm:constr type="b" for="ch" forName="left_11_1" refType="h" fact="0.725"/>
        <dgm:constr type="ctrX" for="ch" forName="left_11_1" refType="w" fact="0.24"/>
        <dgm:constr type="w" for="ch" forName="right_02_1" refType="w" fact="0.388"/>
        <dgm:constr type="h" for="ch" forName="right_02_1" refType="h" fact="0.36"/>
        <dgm:constr type="b" for="ch" forName="right_02_1" refType="h" fact="0.76"/>
        <dgm:constr type="ctrX" for="ch" forName="right_02_1" refType="w" fact="0.77"/>
        <dgm:constr type="w" for="ch" forName="right_02_2" refType="w" fact="0.388"/>
        <dgm:constr type="h" for="ch" forName="right_02_2" refType="h" fact="0.36"/>
        <dgm:constr type="b" for="ch" forName="right_02_2" refType="h" fact="0.42"/>
        <dgm:constr type="ctrX" for="ch" forName="right_02_2" refType="w" fact="0.79"/>
        <dgm:constr type="w" for="ch" forName="left_20_1" refType="w" fact="0.388"/>
        <dgm:constr type="h" for="ch" forName="left_20_1" refType="h" fact="0.36"/>
        <dgm:constr type="b" for="ch" forName="left_20_1" refType="h" fact="0.76"/>
        <dgm:constr type="ctrX" for="ch" forName="left_20_1" refType="w" fact="0.23"/>
        <dgm:constr type="w" for="ch" forName="left_20_2" refType="w" fact="0.388"/>
        <dgm:constr type="h" for="ch" forName="left_20_2" refType="h" fact="0.36"/>
        <dgm:constr type="b" for="ch" forName="left_20_2" refType="h" fact="0.42"/>
        <dgm:constr type="ctrX" for="ch" forName="left_20_2" refType="w" fact="0.21"/>
        <dgm:constr type="w" for="ch" forName="right_12_1" refType="w" fact="0.388"/>
        <dgm:constr type="h" for="ch" forName="right_12_1" refType="h" fact="0.36"/>
        <dgm:constr type="b" for="ch" forName="right_12_1" refType="h" fact="0.76"/>
        <dgm:constr type="ctrX" for="ch" forName="right_12_1" refType="w" fact="0.77"/>
        <dgm:constr type="w" for="ch" forName="right_12_2" refType="w" fact="0.388"/>
        <dgm:constr type="h" for="ch" forName="right_12_2" refType="h" fact="0.36"/>
        <dgm:constr type="b" for="ch" forName="right_12_2" refType="h" fact="0.42"/>
        <dgm:constr type="ctrX" for="ch" forName="right_12_2" refType="w" fact="0.79"/>
        <dgm:constr type="w" for="ch" forName="left_12_1" refType="w" fact="0.388"/>
        <dgm:constr type="h" for="ch" forName="left_12_1" refType="h" fact="0.36"/>
        <dgm:constr type="b" for="ch" forName="left_12_1" refType="h" fact="0.715"/>
        <dgm:constr type="ctrX" for="ch" forName="left_12_1" refType="w" fact="0.255"/>
        <dgm:constr type="w" for="ch" forName="right_22_1" refType="w" fact="0.36"/>
        <dgm:constr type="h" for="ch" forName="right_22_1" refType="h" fact="0.32"/>
        <dgm:constr type="b" for="ch" forName="right_22_1" refType="h" fact="0.725"/>
        <dgm:constr type="ctrX" for="ch" forName="right_22_1" refType="w" fact="0.76"/>
        <dgm:constr type="w" for="ch" forName="right_22_2" refType="w" fact="0.36"/>
        <dgm:constr type="h" for="ch" forName="right_22_2" refType="h" fact="0.32"/>
        <dgm:constr type="b" for="ch" forName="right_22_2" refType="h" fact="0.39"/>
        <dgm:constr type="ctrX" for="ch" forName="right_22_2" refType="w" fact="0.76"/>
        <dgm:constr type="w" for="ch" forName="left_22_1" refType="w" fact="0.36"/>
        <dgm:constr type="h" for="ch" forName="left_22_1" refType="h" fact="0.32"/>
        <dgm:constr type="b" for="ch" forName="left_22_1" refType="h" fact="0.725"/>
        <dgm:constr type="ctrX" for="ch" forName="left_22_1" refType="w" fact="0.24"/>
        <dgm:constr type="w" for="ch" forName="left_22_2" refType="w" fact="0.36"/>
        <dgm:constr type="h" for="ch" forName="left_22_2" refType="h" fact="0.32"/>
        <dgm:constr type="b" for="ch" forName="left_22_2" refType="h" fact="0.39"/>
        <dgm:constr type="ctrX" for="ch" forName="left_22_2" refType="w" fact="0.24"/>
        <dgm:constr type="w" for="ch" forName="left_21_1" refType="w" fact="0.388"/>
        <dgm:constr type="h" for="ch" forName="left_21_1" refType="h" fact="0.36"/>
        <dgm:constr type="b" for="ch" forName="left_21_1" refType="h" fact="0.76"/>
        <dgm:constr type="ctrX" for="ch" forName="left_21_1" refType="w" fact="0.23"/>
        <dgm:constr type="w" for="ch" forName="left_21_2" refType="w" fact="0.388"/>
        <dgm:constr type="h" for="ch" forName="left_21_2" refType="h" fact="0.36"/>
        <dgm:constr type="b" for="ch" forName="left_21_2" refType="h" fact="0.42"/>
        <dgm:constr type="ctrX" for="ch" forName="left_21_2" refType="w" fact="0.21"/>
        <dgm:constr type="w" for="ch" forName="right_21_1" refType="w" fact="0.388"/>
        <dgm:constr type="h" for="ch" forName="right_21_1" refType="h" fact="0.36"/>
        <dgm:constr type="b" for="ch" forName="right_21_1" refType="h" fact="0.715"/>
        <dgm:constr type="ctrX" for="ch" forName="right_21_1" refType="w" fact="0.745"/>
        <dgm:constr type="w" for="ch" forName="right_03_1" refType="w" fact="0.37"/>
        <dgm:constr type="h" for="ch" forName="right_03_1" refType="h" fact="0.24"/>
        <dgm:constr type="b" for="ch" forName="right_03_1" refType="h" fact="0.76"/>
        <dgm:constr type="ctrX" for="ch" forName="right_03_1" refType="w" fact="0.77"/>
        <dgm:constr type="w" for="ch" forName="right_03_2" refType="w" fact="0.37"/>
        <dgm:constr type="h" for="ch" forName="right_03_2" refType="h" fact="0.24"/>
        <dgm:constr type="b" for="ch" forName="right_03_2" refType="h" fact="0.535"/>
        <dgm:constr type="ctrX" for="ch" forName="right_03_2" refType="w" fact="0.783"/>
        <dgm:constr type="w" for="ch" forName="right_03_3" refType="w" fact="0.37"/>
        <dgm:constr type="h" for="ch" forName="right_03_3" refType="h" fact="0.24"/>
        <dgm:constr type="b" for="ch" forName="right_03_3" refType="h" fact="0.315"/>
        <dgm:constr type="ctrX" for="ch" forName="right_03_3" refType="w" fact="0.796"/>
        <dgm:constr type="w" for="ch" forName="left_30_1" refType="w" fact="0.37"/>
        <dgm:constr type="h" for="ch" forName="left_30_1" refType="h" fact="0.24"/>
        <dgm:constr type="b" for="ch" forName="left_30_1" refType="h" fact="0.76"/>
        <dgm:constr type="ctrX" for="ch" forName="left_30_1" refType="w" fact="0.23"/>
        <dgm:constr type="w" for="ch" forName="left_30_2" refType="w" fact="0.37"/>
        <dgm:constr type="h" for="ch" forName="left_30_2" refType="h" fact="0.24"/>
        <dgm:constr type="b" for="ch" forName="left_30_2" refType="h" fact="0.535"/>
        <dgm:constr type="ctrX" for="ch" forName="left_30_2" refType="w" fact="0.217"/>
        <dgm:constr type="w" for="ch" forName="left_30_3" refType="w" fact="0.37"/>
        <dgm:constr type="h" for="ch" forName="left_30_3" refType="h" fact="0.24"/>
        <dgm:constr type="b" for="ch" forName="left_30_3" refType="h" fact="0.315"/>
        <dgm:constr type="ctrX" for="ch" forName="left_30_3" refType="w" fact="0.204"/>
        <dgm:constr type="w" for="ch" forName="right_13_1" refType="w" fact="0.37"/>
        <dgm:constr type="h" for="ch" forName="right_13_1" refType="h" fact="0.24"/>
        <dgm:constr type="b" for="ch" forName="right_13_1" refType="h" fact="0.76"/>
        <dgm:constr type="ctrX" for="ch" forName="right_13_1" refType="w" fact="0.77"/>
        <dgm:constr type="w" for="ch" forName="right_13_2" refType="w" fact="0.37"/>
        <dgm:constr type="h" for="ch" forName="right_13_2" refType="h" fact="0.24"/>
        <dgm:constr type="b" for="ch" forName="right_13_2" refType="h" fact="0.535"/>
        <dgm:constr type="ctrX" for="ch" forName="right_13_2" refType="w" fact="0.783"/>
        <dgm:constr type="w" for="ch" forName="right_13_3" refType="w" fact="0.37"/>
        <dgm:constr type="h" for="ch" forName="right_13_3" refType="h" fact="0.24"/>
        <dgm:constr type="b" for="ch" forName="right_13_3" refType="h" fact="0.315"/>
        <dgm:constr type="ctrX" for="ch" forName="right_13_3" refType="w" fact="0.796"/>
        <dgm:constr type="w" for="ch" forName="left_13_1" refType="w" fact="0.37"/>
        <dgm:constr type="h" for="ch" forName="left_13_1" refType="h" fact="0.24"/>
        <dgm:constr type="b" for="ch" forName="left_13_1" refType="h" fact="0.715"/>
        <dgm:constr type="ctrX" for="ch" forName="left_13_1" refType="w" fact="0.255"/>
        <dgm:constr type="w" for="ch" forName="left_31_1" refType="w" fact="0.37"/>
        <dgm:constr type="h" for="ch" forName="left_31_1" refType="h" fact="0.24"/>
        <dgm:constr type="b" for="ch" forName="left_31_1" refType="h" fact="0.76"/>
        <dgm:constr type="ctrX" for="ch" forName="left_31_1" refType="w" fact="0.23"/>
        <dgm:constr type="w" for="ch" forName="left_31_2" refType="w" fact="0.37"/>
        <dgm:constr type="h" for="ch" forName="left_31_2" refType="h" fact="0.24"/>
        <dgm:constr type="b" for="ch" forName="left_31_2" refType="h" fact="0.535"/>
        <dgm:constr type="ctrX" for="ch" forName="left_31_2" refType="w" fact="0.217"/>
        <dgm:constr type="w" for="ch" forName="left_31_3" refType="w" fact="0.37"/>
        <dgm:constr type="h" for="ch" forName="left_31_3" refType="h" fact="0.24"/>
        <dgm:constr type="b" for="ch" forName="left_31_3" refType="h" fact="0.315"/>
        <dgm:constr type="ctrX" for="ch" forName="left_31_3" refType="w" fact="0.204"/>
        <dgm:constr type="w" for="ch" forName="right_31_1" refType="w" fact="0.37"/>
        <dgm:constr type="h" for="ch" forName="right_31_1" refType="h" fact="0.24"/>
        <dgm:constr type="b" for="ch" forName="right_31_1" refType="h" fact="0.715"/>
        <dgm:constr type="ctrX" for="ch" forName="right_31_1" refType="w" fact="0.745"/>
        <dgm:constr type="w" for="ch" forName="right_23_1" refType="w" fact="0.37"/>
        <dgm:constr type="h" for="ch" forName="right_23_1" refType="h" fact="0.24"/>
        <dgm:constr type="b" for="ch" forName="right_23_1" refType="h" fact="0.76"/>
        <dgm:constr type="ctrX" for="ch" forName="right_23_1" refType="w" fact="0.77"/>
        <dgm:constr type="w" for="ch" forName="right_23_2" refType="w" fact="0.37"/>
        <dgm:constr type="h" for="ch" forName="right_23_2" refType="h" fact="0.24"/>
        <dgm:constr type="b" for="ch" forName="right_23_2" refType="h" fact="0.535"/>
        <dgm:constr type="ctrX" for="ch" forName="right_23_2" refType="w" fact="0.783"/>
        <dgm:constr type="w" for="ch" forName="right_23_3" refType="w" fact="0.37"/>
        <dgm:constr type="h" for="ch" forName="right_23_3" refType="h" fact="0.24"/>
        <dgm:constr type="b" for="ch" forName="right_23_3" refType="h" fact="0.315"/>
        <dgm:constr type="ctrX" for="ch" forName="right_23_3" refType="w" fact="0.796"/>
        <dgm:constr type="w" for="ch" forName="left_23_1" refType="w" fact="0.37"/>
        <dgm:constr type="h" for="ch" forName="left_23_1" refType="h" fact="0.24"/>
        <dgm:constr type="b" for="ch" forName="left_23_1" refType="h" fact="0.715"/>
        <dgm:constr type="ctrX" for="ch" forName="left_23_1" refType="w" fact="0.255"/>
        <dgm:constr type="w" for="ch" forName="left_23_2" refType="w" fact="0.37"/>
        <dgm:constr type="h" for="ch" forName="left_23_2" refType="h" fact="0.24"/>
        <dgm:constr type="b" for="ch" forName="left_23_2" refType="h" fact="0.49"/>
        <dgm:constr type="ctrX" for="ch" forName="left_23_2" refType="w" fact="0.268"/>
        <dgm:constr type="w" for="ch" forName="left_32_1" refType="w" fact="0.37"/>
        <dgm:constr type="h" for="ch" forName="left_32_1" refType="h" fact="0.24"/>
        <dgm:constr type="b" for="ch" forName="left_32_1" refType="h" fact="0.76"/>
        <dgm:constr type="ctrX" for="ch" forName="left_32_1" refType="w" fact="0.23"/>
        <dgm:constr type="w" for="ch" forName="left_32_2" refType="w" fact="0.37"/>
        <dgm:constr type="h" for="ch" forName="left_32_2" refType="h" fact="0.24"/>
        <dgm:constr type="b" for="ch" forName="left_32_2" refType="h" fact="0.535"/>
        <dgm:constr type="ctrX" for="ch" forName="left_32_2" refType="w" fact="0.217"/>
        <dgm:constr type="w" for="ch" forName="left_32_3" refType="w" fact="0.37"/>
        <dgm:constr type="h" for="ch" forName="left_32_3" refType="h" fact="0.24"/>
        <dgm:constr type="b" for="ch" forName="left_32_3" refType="h" fact="0.315"/>
        <dgm:constr type="ctrX" for="ch" forName="left_32_3" refType="w" fact="0.204"/>
        <dgm:constr type="w" for="ch" forName="right_32_1" refType="w" fact="0.37"/>
        <dgm:constr type="h" for="ch" forName="right_32_1" refType="h" fact="0.24"/>
        <dgm:constr type="b" for="ch" forName="right_32_1" refType="h" fact="0.715"/>
        <dgm:constr type="ctrX" for="ch" forName="right_32_1" refType="w" fact="0.745"/>
        <dgm:constr type="w" for="ch" forName="right_32_2" refType="w" fact="0.37"/>
        <dgm:constr type="h" for="ch" forName="right_32_2" refType="h" fact="0.24"/>
        <dgm:constr type="b" for="ch" forName="right_32_2" refType="h" fact="0.49"/>
        <dgm:constr type="ctrX" for="ch" forName="right_32_2" refType="w" fact="0.732"/>
        <dgm:constr type="w" for="ch" forName="right_33_1" refType="w" fact="0.36"/>
        <dgm:constr type="h" for="ch" forName="right_33_1" refType="h" fact="0.21"/>
        <dgm:constr type="b" for="ch" forName="right_33_1" refType="h" fact="0.725"/>
        <dgm:constr type="ctrX" for="ch" forName="right_33_1" refType="w" fact="0.76"/>
        <dgm:constr type="w" for="ch" forName="right_33_2" refType="w" fact="0.36"/>
        <dgm:constr type="h" for="ch" forName="right_33_2" refType="h" fact="0.21"/>
        <dgm:constr type="b" for="ch" forName="right_33_2" refType="h" fact="0.5"/>
        <dgm:constr type="ctrX" for="ch" forName="right_33_2" refType="w" fact="0.76"/>
        <dgm:constr type="w" for="ch" forName="right_33_3" refType="w" fact="0.36"/>
        <dgm:constr type="h" for="ch" forName="right_33_3" refType="h" fact="0.21"/>
        <dgm:constr type="b" for="ch" forName="right_33_3" refType="h" fact="0.275"/>
        <dgm:constr type="ctrX" for="ch" forName="right_33_3" refType="w" fact="0.76"/>
        <dgm:constr type="w" for="ch" forName="left_33_1" refType="w" fact="0.36"/>
        <dgm:constr type="h" for="ch" forName="left_33_1" refType="h" fact="0.21"/>
        <dgm:constr type="b" for="ch" forName="left_33_1" refType="h" fact="0.725"/>
        <dgm:constr type="ctrX" for="ch" forName="left_33_1" refType="w" fact="0.24"/>
        <dgm:constr type="w" for="ch" forName="left_33_2" refType="w" fact="0.36"/>
        <dgm:constr type="h" for="ch" forName="left_33_2" refType="h" fact="0.21"/>
        <dgm:constr type="b" for="ch" forName="left_33_2" refType="h" fact="0.5"/>
        <dgm:constr type="ctrX" for="ch" forName="left_33_2" refType="w" fact="0.24"/>
        <dgm:constr type="w" for="ch" forName="left_33_3" refType="w" fact="0.36"/>
        <dgm:constr type="h" for="ch" forName="left_33_3" refType="h" fact="0.21"/>
        <dgm:constr type="b" for="ch" forName="left_33_3" refType="h" fact="0.275"/>
        <dgm:constr type="ctrX" for="ch" forName="left_33_3" refType="w" fact="0.24"/>
        <dgm:constr type="w" for="ch" forName="right_04_1" refType="w" fact="0.365"/>
        <dgm:constr type="h" for="ch" forName="right_04_1" refType="h" fact="0.185"/>
        <dgm:constr type="b" for="ch" forName="right_04_1" refType="h" fact="0.76"/>
        <dgm:constr type="ctrX" for="ch" forName="right_04_1" refType="w" fact="0.77"/>
        <dgm:constr type="w" for="ch" forName="right_04_2" refType="w" fact="0.365"/>
        <dgm:constr type="h" for="ch" forName="right_04_2" refType="h" fact="0.185"/>
        <dgm:constr type="b" for="ch" forName="right_04_2" refType="h" fact="0.595"/>
        <dgm:constr type="ctrX" for="ch" forName="right_04_2" refType="w" fact="0.78"/>
        <dgm:constr type="w" for="ch" forName="right_04_3" refType="w" fact="0.365"/>
        <dgm:constr type="h" for="ch" forName="right_04_3" refType="h" fact="0.185"/>
        <dgm:constr type="b" for="ch" forName="right_04_3" refType="h" fact="0.43"/>
        <dgm:constr type="ctrX" for="ch" forName="right_04_3" refType="w" fact="0.79"/>
        <dgm:constr type="w" for="ch" forName="right_04_4" refType="w" fact="0.365"/>
        <dgm:constr type="h" for="ch" forName="right_04_4" refType="h" fact="0.185"/>
        <dgm:constr type="b" for="ch" forName="right_04_4" refType="h" fact="0.265"/>
        <dgm:constr type="ctrX" for="ch" forName="right_04_4" refType="w" fact="0.8"/>
        <dgm:constr type="w" for="ch" forName="left_40_1" refType="w" fact="0.365"/>
        <dgm:constr type="h" for="ch" forName="left_40_1" refType="h" fact="0.185"/>
        <dgm:constr type="b" for="ch" forName="left_40_1" refType="h" fact="0.76"/>
        <dgm:constr type="ctrX" for="ch" forName="left_40_1" refType="w" fact="0.23"/>
        <dgm:constr type="w" for="ch" forName="left_40_2" refType="w" fact="0.365"/>
        <dgm:constr type="h" for="ch" forName="left_40_2" refType="h" fact="0.185"/>
        <dgm:constr type="b" for="ch" forName="left_40_2" refType="h" fact="0.595"/>
        <dgm:constr type="ctrX" for="ch" forName="left_40_2" refType="w" fact="0.22"/>
        <dgm:constr type="w" for="ch" forName="left_40_3" refType="w" fact="0.365"/>
        <dgm:constr type="h" for="ch" forName="left_40_3" refType="h" fact="0.185"/>
        <dgm:constr type="b" for="ch" forName="left_40_3" refType="h" fact="0.43"/>
        <dgm:constr type="ctrX" for="ch" forName="left_40_3" refType="w" fact="0.21"/>
        <dgm:constr type="w" for="ch" forName="left_40_4" refType="w" fact="0.365"/>
        <dgm:constr type="h" for="ch" forName="left_40_4" refType="h" fact="0.185"/>
        <dgm:constr type="b" for="ch" forName="left_40_4" refType="h" fact="0.265"/>
        <dgm:constr type="ctrX" for="ch" forName="left_40_4" refType="w" fact="0.2"/>
        <dgm:constr type="w" for="ch" forName="right_14_1" refType="w" fact="0.365"/>
        <dgm:constr type="h" for="ch" forName="right_14_1" refType="h" fact="0.185"/>
        <dgm:constr type="b" for="ch" forName="right_14_1" refType="h" fact="0.76"/>
        <dgm:constr type="ctrX" for="ch" forName="right_14_1" refType="w" fact="0.77"/>
        <dgm:constr type="w" for="ch" forName="right_14_2" refType="w" fact="0.365"/>
        <dgm:constr type="h" for="ch" forName="right_14_2" refType="h" fact="0.185"/>
        <dgm:constr type="b" for="ch" forName="right_14_2" refType="h" fact="0.595"/>
        <dgm:constr type="ctrX" for="ch" forName="right_14_2" refType="w" fact="0.78"/>
        <dgm:constr type="w" for="ch" forName="right_14_3" refType="w" fact="0.365"/>
        <dgm:constr type="h" for="ch" forName="right_14_3" refType="h" fact="0.185"/>
        <dgm:constr type="b" for="ch" forName="right_14_3" refType="h" fact="0.43"/>
        <dgm:constr type="ctrX" for="ch" forName="right_14_3" refType="w" fact="0.79"/>
        <dgm:constr type="w" for="ch" forName="right_14_4" refType="w" fact="0.365"/>
        <dgm:constr type="h" for="ch" forName="right_14_4" refType="h" fact="0.185"/>
        <dgm:constr type="b" for="ch" forName="right_14_4" refType="h" fact="0.265"/>
        <dgm:constr type="ctrX" for="ch" forName="right_14_4" refType="w" fact="0.8"/>
        <dgm:constr type="w" for="ch" forName="left_14_1" refType="w" fact="0.365"/>
        <dgm:constr type="h" for="ch" forName="left_14_1" refType="h" fact="0.185"/>
        <dgm:constr type="b" for="ch" forName="left_14_1" refType="h" fact="0.715"/>
        <dgm:constr type="ctrX" for="ch" forName="left_14_1" refType="w" fact="0.25"/>
        <dgm:constr type="w" for="ch" forName="left_41_1" refType="w" fact="0.365"/>
        <dgm:constr type="h" for="ch" forName="left_41_1" refType="h" fact="0.185"/>
        <dgm:constr type="b" for="ch" forName="left_41_1" refType="h" fact="0.76"/>
        <dgm:constr type="ctrX" for="ch" forName="left_41_1" refType="w" fact="0.23"/>
        <dgm:constr type="w" for="ch" forName="left_41_2" refType="w" fact="0.365"/>
        <dgm:constr type="h" for="ch" forName="left_41_2" refType="h" fact="0.185"/>
        <dgm:constr type="b" for="ch" forName="left_41_2" refType="h" fact="0.595"/>
        <dgm:constr type="ctrX" for="ch" forName="left_41_2" refType="w" fact="0.22"/>
        <dgm:constr type="w" for="ch" forName="left_41_3" refType="w" fact="0.365"/>
        <dgm:constr type="h" for="ch" forName="left_41_3" refType="h" fact="0.185"/>
        <dgm:constr type="b" for="ch" forName="left_41_3" refType="h" fact="0.43"/>
        <dgm:constr type="ctrX" for="ch" forName="left_41_3" refType="w" fact="0.21"/>
        <dgm:constr type="w" for="ch" forName="left_41_4" refType="w" fact="0.365"/>
        <dgm:constr type="h" for="ch" forName="left_41_4" refType="h" fact="0.185"/>
        <dgm:constr type="b" for="ch" forName="left_41_4" refType="h" fact="0.265"/>
        <dgm:constr type="ctrX" for="ch" forName="left_41_4" refType="w" fact="0.2"/>
        <dgm:constr type="w" for="ch" forName="right_41_1" refType="w" fact="0.365"/>
        <dgm:constr type="h" for="ch" forName="right_41_1" refType="h" fact="0.185"/>
        <dgm:constr type="b" for="ch" forName="right_41_1" refType="h" fact="0.715"/>
        <dgm:constr type="ctrX" for="ch" forName="right_41_1" refType="w" fact="0.75"/>
        <dgm:constr type="w" for="ch" forName="right_24_1" refType="w" fact="0.365"/>
        <dgm:constr type="h" for="ch" forName="right_24_1" refType="h" fact="0.185"/>
        <dgm:constr type="b" for="ch" forName="right_24_1" refType="h" fact="0.76"/>
        <dgm:constr type="ctrX" for="ch" forName="right_24_1" refType="w" fact="0.77"/>
        <dgm:constr type="w" for="ch" forName="right_24_2" refType="w" fact="0.365"/>
        <dgm:constr type="h" for="ch" forName="right_24_2" refType="h" fact="0.185"/>
        <dgm:constr type="b" for="ch" forName="right_24_2" refType="h" fact="0.595"/>
        <dgm:constr type="ctrX" for="ch" forName="right_24_2" refType="w" fact="0.78"/>
        <dgm:constr type="w" for="ch" forName="right_24_3" refType="w" fact="0.365"/>
        <dgm:constr type="h" for="ch" forName="right_24_3" refType="h" fact="0.185"/>
        <dgm:constr type="b" for="ch" forName="right_24_3" refType="h" fact="0.43"/>
        <dgm:constr type="ctrX" for="ch" forName="right_24_3" refType="w" fact="0.79"/>
        <dgm:constr type="w" for="ch" forName="right_24_4" refType="w" fact="0.365"/>
        <dgm:constr type="h" for="ch" forName="right_24_4" refType="h" fact="0.185"/>
        <dgm:constr type="b" for="ch" forName="right_24_4" refType="h" fact="0.265"/>
        <dgm:constr type="ctrX" for="ch" forName="right_24_4" refType="w" fact="0.8"/>
        <dgm:constr type="w" for="ch" forName="left_24_1" refType="w" fact="0.365"/>
        <dgm:constr type="h" for="ch" forName="left_24_1" refType="h" fact="0.185"/>
        <dgm:constr type="b" for="ch" forName="left_24_1" refType="h" fact="0.715"/>
        <dgm:constr type="ctrX" for="ch" forName="left_24_1" refType="w" fact="0.25"/>
        <dgm:constr type="w" for="ch" forName="left_24_2" refType="w" fact="0.365"/>
        <dgm:constr type="h" for="ch" forName="left_24_2" refType="h" fact="0.185"/>
        <dgm:constr type="b" for="ch" forName="left_24_2" refType="h" fact="0.55"/>
        <dgm:constr type="ctrX" for="ch" forName="left_24_2" refType="w" fact="0.26"/>
        <dgm:constr type="w" for="ch" forName="left_42_1" refType="w" fact="0.365"/>
        <dgm:constr type="h" for="ch" forName="left_42_1" refType="h" fact="0.185"/>
        <dgm:constr type="b" for="ch" forName="left_42_1" refType="h" fact="0.76"/>
        <dgm:constr type="ctrX" for="ch" forName="left_42_1" refType="w" fact="0.23"/>
        <dgm:constr type="w" for="ch" forName="left_42_2" refType="w" fact="0.365"/>
        <dgm:constr type="h" for="ch" forName="left_42_2" refType="h" fact="0.185"/>
        <dgm:constr type="b" for="ch" forName="left_42_2" refType="h" fact="0.595"/>
        <dgm:constr type="ctrX" for="ch" forName="left_42_2" refType="w" fact="0.22"/>
        <dgm:constr type="w" for="ch" forName="left_42_3" refType="w" fact="0.365"/>
        <dgm:constr type="h" for="ch" forName="left_42_3" refType="h" fact="0.185"/>
        <dgm:constr type="b" for="ch" forName="left_42_3" refType="h" fact="0.43"/>
        <dgm:constr type="ctrX" for="ch" forName="left_42_3" refType="w" fact="0.21"/>
        <dgm:constr type="w" for="ch" forName="left_42_4" refType="w" fact="0.365"/>
        <dgm:constr type="h" for="ch" forName="left_42_4" refType="h" fact="0.185"/>
        <dgm:constr type="b" for="ch" forName="left_42_4" refType="h" fact="0.265"/>
        <dgm:constr type="ctrX" for="ch" forName="left_42_4" refType="w" fact="0.2"/>
        <dgm:constr type="w" for="ch" forName="right_42_1" refType="w" fact="0.365"/>
        <dgm:constr type="h" for="ch" forName="right_42_1" refType="h" fact="0.185"/>
        <dgm:constr type="b" for="ch" forName="right_42_1" refType="h" fact="0.715"/>
        <dgm:constr type="ctrX" for="ch" forName="right_42_1" refType="w" fact="0.75"/>
        <dgm:constr type="w" for="ch" forName="right_42_2" refType="w" fact="0.365"/>
        <dgm:constr type="h" for="ch" forName="right_42_2" refType="h" fact="0.185"/>
        <dgm:constr type="b" for="ch" forName="right_42_2" refType="h" fact="0.55"/>
        <dgm:constr type="ctrX" for="ch" forName="right_42_2" refType="w" fact="0.74"/>
        <dgm:constr type="w" for="ch" forName="right_34_1" refType="w" fact="0.365"/>
        <dgm:constr type="h" for="ch" forName="right_34_1" refType="h" fact="0.185"/>
        <dgm:constr type="b" for="ch" forName="right_34_1" refType="h" fact="0.76"/>
        <dgm:constr type="ctrX" for="ch" forName="right_34_1" refType="w" fact="0.77"/>
        <dgm:constr type="w" for="ch" forName="right_34_2" refType="w" fact="0.365"/>
        <dgm:constr type="h" for="ch" forName="right_34_2" refType="h" fact="0.185"/>
        <dgm:constr type="b" for="ch" forName="right_34_2" refType="h" fact="0.595"/>
        <dgm:constr type="ctrX" for="ch" forName="right_34_2" refType="w" fact="0.78"/>
        <dgm:constr type="w" for="ch" forName="right_34_3" refType="w" fact="0.365"/>
        <dgm:constr type="h" for="ch" forName="right_34_3" refType="h" fact="0.185"/>
        <dgm:constr type="b" for="ch" forName="right_34_3" refType="h" fact="0.43"/>
        <dgm:constr type="ctrX" for="ch" forName="right_34_3" refType="w" fact="0.79"/>
        <dgm:constr type="w" for="ch" forName="right_34_4" refType="w" fact="0.365"/>
        <dgm:constr type="h" for="ch" forName="right_34_4" refType="h" fact="0.185"/>
        <dgm:constr type="b" for="ch" forName="right_34_4" refType="h" fact="0.265"/>
        <dgm:constr type="ctrX" for="ch" forName="right_34_4" refType="w" fact="0.8"/>
        <dgm:constr type="w" for="ch" forName="left_34_1" refType="w" fact="0.365"/>
        <dgm:constr type="h" for="ch" forName="left_34_1" refType="h" fact="0.185"/>
        <dgm:constr type="b" for="ch" forName="left_34_1" refType="h" fact="0.715"/>
        <dgm:constr type="ctrX" for="ch" forName="left_34_1" refType="w" fact="0.25"/>
        <dgm:constr type="w" for="ch" forName="left_34_2" refType="w" fact="0.365"/>
        <dgm:constr type="h" for="ch" forName="left_34_2" refType="h" fact="0.185"/>
        <dgm:constr type="b" for="ch" forName="left_34_2" refType="h" fact="0.55"/>
        <dgm:constr type="ctrX" for="ch" forName="left_34_2" refType="w" fact="0.26"/>
        <dgm:constr type="w" for="ch" forName="left_34_3" refType="w" fact="0.365"/>
        <dgm:constr type="h" for="ch" forName="left_34_3" refType="h" fact="0.185"/>
        <dgm:constr type="b" for="ch" forName="left_34_3" refType="h" fact="0.385"/>
        <dgm:constr type="ctrX" for="ch" forName="left_34_3" refType="w" fact="0.27"/>
        <dgm:constr type="w" for="ch" forName="left_43_1" refType="w" fact="0.365"/>
        <dgm:constr type="h" for="ch" forName="left_43_1" refType="h" fact="0.185"/>
        <dgm:constr type="b" for="ch" forName="left_43_1" refType="h" fact="0.76"/>
        <dgm:constr type="ctrX" for="ch" forName="left_43_1" refType="w" fact="0.23"/>
        <dgm:constr type="w" for="ch" forName="left_43_2" refType="w" fact="0.365"/>
        <dgm:constr type="h" for="ch" forName="left_43_2" refType="h" fact="0.185"/>
        <dgm:constr type="b" for="ch" forName="left_43_2" refType="h" fact="0.595"/>
        <dgm:constr type="ctrX" for="ch" forName="left_43_2" refType="w" fact="0.22"/>
        <dgm:constr type="w" for="ch" forName="left_43_3" refType="w" fact="0.365"/>
        <dgm:constr type="h" for="ch" forName="left_43_3" refType="h" fact="0.185"/>
        <dgm:constr type="b" for="ch" forName="left_43_3" refType="h" fact="0.43"/>
        <dgm:constr type="ctrX" for="ch" forName="left_43_3" refType="w" fact="0.21"/>
        <dgm:constr type="w" for="ch" forName="left_43_4" refType="w" fact="0.365"/>
        <dgm:constr type="h" for="ch" forName="left_43_4" refType="h" fact="0.185"/>
        <dgm:constr type="b" for="ch" forName="left_43_4" refType="h" fact="0.265"/>
        <dgm:constr type="ctrX" for="ch" forName="left_43_4" refType="w" fact="0.2"/>
        <dgm:constr type="w" for="ch" forName="right_43_1" refType="w" fact="0.365"/>
        <dgm:constr type="h" for="ch" forName="right_43_1" refType="h" fact="0.185"/>
        <dgm:constr type="b" for="ch" forName="right_43_1" refType="h" fact="0.715"/>
        <dgm:constr type="ctrX" for="ch" forName="right_43_1" refType="w" fact="0.75"/>
        <dgm:constr type="w" for="ch" forName="right_43_2" refType="w" fact="0.365"/>
        <dgm:constr type="h" for="ch" forName="right_43_2" refType="h" fact="0.185"/>
        <dgm:constr type="b" for="ch" forName="right_43_2" refType="h" fact="0.55"/>
        <dgm:constr type="ctrX" for="ch" forName="right_43_2" refType="w" fact="0.74"/>
        <dgm:constr type="w" for="ch" forName="right_43_3" refType="w" fact="0.365"/>
        <dgm:constr type="h" for="ch" forName="right_43_3" refType="h" fact="0.185"/>
        <dgm:constr type="b" for="ch" forName="right_43_3" refType="h" fact="0.385"/>
        <dgm:constr type="ctrX" for="ch" forName="right_43_3" refType="w" fact="0.73"/>
        <dgm:constr type="w" for="ch" forName="right_44_1" refType="w" fact="0.36"/>
        <dgm:constr type="h" for="ch" forName="right_44_1" refType="h" fact="0.154"/>
        <dgm:constr type="b" for="ch" forName="right_44_1" refType="h" fact="0.725"/>
        <dgm:constr type="ctrX" for="ch" forName="right_44_1" refType="w" fact="0.76"/>
        <dgm:constr type="w" for="ch" forName="right_44_2" refType="w" fact="0.36"/>
        <dgm:constr type="h" for="ch" forName="right_44_2" refType="h" fact="0.154"/>
        <dgm:constr type="b" for="ch" forName="right_44_2" refType="h" fact="0.559"/>
        <dgm:constr type="ctrX" for="ch" forName="right_44_2" refType="w" fact="0.76"/>
        <dgm:constr type="w" for="ch" forName="right_44_3" refType="w" fact="0.36"/>
        <dgm:constr type="h" for="ch" forName="right_44_3" refType="h" fact="0.154"/>
        <dgm:constr type="b" for="ch" forName="right_44_3" refType="h" fact="0.393"/>
        <dgm:constr type="ctrX" for="ch" forName="right_44_3" refType="w" fact="0.76"/>
        <dgm:constr type="w" for="ch" forName="right_44_4" refType="w" fact="0.36"/>
        <dgm:constr type="h" for="ch" forName="right_44_4" refType="h" fact="0.154"/>
        <dgm:constr type="b" for="ch" forName="right_44_4" refType="h" fact="0.224"/>
        <dgm:constr type="ctrX" for="ch" forName="right_44_4" refType="w" fact="0.76"/>
        <dgm:constr type="w" for="ch" forName="left_44_1" refType="w" fact="0.36"/>
        <dgm:constr type="h" for="ch" forName="left_44_1" refType="h" fact="0.154"/>
        <dgm:constr type="b" for="ch" forName="left_44_1" refType="h" fact="0.725"/>
        <dgm:constr type="ctrX" for="ch" forName="left_44_1" refType="w" fact="0.24"/>
        <dgm:constr type="w" for="ch" forName="left_44_2" refType="w" fact="0.36"/>
        <dgm:constr type="h" for="ch" forName="left_44_2" refType="h" fact="0.154"/>
        <dgm:constr type="b" for="ch" forName="left_44_2" refType="h" fact="0.559"/>
        <dgm:constr type="ctrX" for="ch" forName="left_44_2" refType="w" fact="0.24"/>
        <dgm:constr type="w" for="ch" forName="left_44_3" refType="w" fact="0.36"/>
        <dgm:constr type="h" for="ch" forName="left_44_3" refType="h" fact="0.154"/>
        <dgm:constr type="b" for="ch" forName="left_44_3" refType="h" fact="0.393"/>
        <dgm:constr type="ctrX" for="ch" forName="left_44_3" refType="w" fact="0.24"/>
        <dgm:constr type="w" for="ch" forName="left_44_4" refType="w" fact="0.36"/>
        <dgm:constr type="h" for="ch" forName="left_44_4" refType="h" fact="0.154"/>
        <dgm:constr type="b" for="ch" forName="left_44_4" refType="h" fact="0.224"/>
        <dgm:constr type="ctrX" for="ch" forName="left_44_4" refType="w" fact="0.24"/>
      </dgm:constrLst>
      <dgm:ruleLst/>
      <dgm:layoutNode name="dummyMaxCanvas_ChildArea">
        <dgm:alg type="sp"/>
        <dgm:shape xmlns:r="http://schemas.openxmlformats.org/officeDocument/2006/relationships" r:blip="">
          <dgm:adjLst/>
        </dgm:shape>
        <dgm:presOf/>
        <dgm:constrLst/>
        <dgm:ruleLst/>
      </dgm:layoutNode>
      <dgm:layoutNode name="fulcrum" styleLbl="alignAccFollowNode1">
        <dgm:alg type="sp"/>
        <dgm:shape xmlns:r="http://schemas.openxmlformats.org/officeDocument/2006/relationships" type="triangle" r:blip="">
          <dgm:adjLst/>
        </dgm:shape>
        <dgm:presOf/>
        <dgm:constrLst/>
        <dgm:ruleLst/>
      </dgm:layoutNode>
      <dgm:choose name="Name0">
        <dgm:if name="Name1" axis="ch ch" ptType="node node" st="1 1" cnt="1 0" func="cnt" op="equ" val="0">
          <dgm:choose name="Name2">
            <dgm:if name="Name3" axis="ch ch" ptType="node node" st="2 1" cnt="1 0" func="cnt" op="equ" val="0">
              <dgm:layoutNode name="balance_00" styleLbl="alignAccFollowNode1">
                <dgm:varLst>
                  <dgm:bulletEnabled val="1"/>
                </dgm:varLst>
                <dgm:alg type="sp"/>
                <dgm:shape xmlns:r="http://schemas.openxmlformats.org/officeDocument/2006/relationships" type="rect" r:blip="">
                  <dgm:adjLst/>
                </dgm:shape>
                <dgm:presOf/>
                <dgm:constrLst/>
                <dgm:ruleLst/>
              </dgm:layoutNode>
            </dgm:if>
            <dgm:else name="Name4">
              <dgm:choose name="Name5">
                <dgm:if name="Name6" axis="ch ch" ptType="node node" st="2 1" cnt="1 0" func="cnt" op="equ" val="1">
                  <dgm:layoutNode name="balance_01" styleLbl="alignAccFollowNode1">
                    <dgm:varLst>
                      <dgm:bulletEnabled val="1"/>
                    </dgm:varLst>
                    <dgm:alg type="sp"/>
                    <dgm:shape xmlns:r="http://schemas.openxmlformats.org/officeDocument/2006/relationships" rot="4" type="rect" r:blip="">
                      <dgm:adjLst/>
                    </dgm:shape>
                    <dgm:presOf/>
                    <dgm:constrLst/>
                    <dgm:ruleLst/>
                  </dgm:layoutNode>
                  <dgm:layoutNode name="right_0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
                  <dgm:choose name="Name8">
                    <dgm:if name="Name9" axis="ch ch" ptType="node node" st="2 1" cnt="1 0" func="cnt" op="equ" val="2">
                      <dgm:layoutNode name="balance_02" styleLbl="alignAccFollowNode1">
                        <dgm:varLst>
                          <dgm:bulletEnabled val="1"/>
                        </dgm:varLst>
                        <dgm:alg type="sp"/>
                        <dgm:shape xmlns:r="http://schemas.openxmlformats.org/officeDocument/2006/relationships" rot="4" type="rect" r:blip="">
                          <dgm:adjLst/>
                        </dgm:shape>
                        <dgm:presOf/>
                        <dgm:constrLst/>
                        <dgm:ruleLst/>
                      </dgm:layoutNode>
                      <dgm:layoutNode name="right_0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
                      <dgm:choose name="Name11">
                        <dgm:if name="Name12" axis="ch ch" ptType="node node" st="2 1" cnt="1 0" func="cnt" op="equ" val="3">
                          <dgm:layoutNode name="balance_03" styleLbl="alignAccFollowNode1">
                            <dgm:varLst>
                              <dgm:bulletEnabled val="1"/>
                            </dgm:varLst>
                            <dgm:alg type="sp"/>
                            <dgm:shape xmlns:r="http://schemas.openxmlformats.org/officeDocument/2006/relationships" rot="4" type="rect" r:blip="">
                              <dgm:adjLst/>
                            </dgm:shape>
                            <dgm:presOf/>
                            <dgm:constrLst/>
                            <dgm:ruleLst/>
                          </dgm:layoutNode>
                          <dgm:layoutNode name="right_0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3">
                          <dgm:choose name="Name14">
                            <dgm:if name="Name15" axis="ch ch" ptType="node node" st="2 1" cnt="1 0" func="cnt" op="gte" val="4">
                              <dgm:layoutNode name="balance_04" styleLbl="alignAccFollowNode1">
                                <dgm:varLst>
                                  <dgm:bulletEnabled val="1"/>
                                </dgm:varLst>
                                <dgm:alg type="sp"/>
                                <dgm:shape xmlns:r="http://schemas.openxmlformats.org/officeDocument/2006/relationships" rot="4" type="rect" r:blip="">
                                  <dgm:adjLst/>
                                </dgm:shape>
                                <dgm:presOf/>
                                <dgm:constrLst/>
                                <dgm:ruleLst/>
                              </dgm:layoutNode>
                              <dgm:layoutNode name="right_0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6"/>
                          </dgm:choose>
                        </dgm:else>
                      </dgm:choose>
                    </dgm:else>
                  </dgm:choose>
                </dgm:else>
              </dgm:choose>
            </dgm:else>
          </dgm:choose>
        </dgm:if>
        <dgm:else name="Name17">
          <dgm:choose name="Name18">
            <dgm:if name="Name19" axis="ch ch" ptType="node node" st="1 1" cnt="1 0" func="cnt" op="equ" val="1">
              <dgm:choose name="Name20">
                <dgm:if name="Name21" axis="ch ch" ptType="node node" st="2 1" cnt="1 0" func="cnt" op="equ" val="0">
                  <dgm:layoutNode name="balance_10" styleLbl="alignAccFollowNode1">
                    <dgm:varLst>
                      <dgm:bulletEnabled val="1"/>
                    </dgm:varLst>
                    <dgm:alg type="sp"/>
                    <dgm:shape xmlns:r="http://schemas.openxmlformats.org/officeDocument/2006/relationships" rot="-4" type="rect" r:blip="">
                      <dgm:adjLst/>
                    </dgm:shape>
                    <dgm:presOf/>
                    <dgm:constrLst/>
                    <dgm:ruleLst/>
                  </dgm:layoutNode>
                  <dgm:layoutNode name="left_1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2">
                  <dgm:choose name="Name23">
                    <dgm:if name="Name24" axis="ch ch" ptType="node node" st="2 1" cnt="1 0" func="cnt" op="equ" val="1">
                      <dgm:layoutNode name="balance_11" styleLbl="alignAccFollowNode1">
                        <dgm:varLst>
                          <dgm:bulletEnabled val="1"/>
                        </dgm:varLst>
                        <dgm:alg type="sp"/>
                        <dgm:shape xmlns:r="http://schemas.openxmlformats.org/officeDocument/2006/relationships" type="rect" r:blip="">
                          <dgm:adjLst/>
                        </dgm:shape>
                        <dgm:presOf/>
                        <dgm:constrLst/>
                        <dgm:ruleLst/>
                      </dgm:layoutNode>
                      <dgm:layoutNode name="left_11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1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5">
                      <dgm:choose name="Name26">
                        <dgm:if name="Name27" axis="ch ch" ptType="node node" st="2 1" cnt="1 0" func="cnt" op="equ" val="2">
                          <dgm:layoutNode name="balance_12" styleLbl="alignAccFollowNode1">
                            <dgm:varLst>
                              <dgm:bulletEnabled val="1"/>
                            </dgm:varLst>
                            <dgm:alg type="sp"/>
                            <dgm:shape xmlns:r="http://schemas.openxmlformats.org/officeDocument/2006/relationships" rot="4" type="rect" r:blip="">
                              <dgm:adjLst/>
                            </dgm:shape>
                            <dgm:presOf/>
                            <dgm:constrLst/>
                            <dgm:ruleLst/>
                          </dgm:layoutNode>
                          <dgm:layoutNode name="right_1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8">
                          <dgm:choose name="Name29">
                            <dgm:if name="Name30" axis="ch ch" ptType="node node" st="2 1" cnt="1 0" func="cnt" op="equ" val="3">
                              <dgm:layoutNode name="balance_13" styleLbl="alignAccFollowNode1">
                                <dgm:varLst>
                                  <dgm:bulletEnabled val="1"/>
                                </dgm:varLst>
                                <dgm:alg type="sp"/>
                                <dgm:shape xmlns:r="http://schemas.openxmlformats.org/officeDocument/2006/relationships" rot="4" type="rect" r:blip="">
                                  <dgm:adjLst/>
                                </dgm:shape>
                                <dgm:presOf/>
                                <dgm:constrLst/>
                                <dgm:ruleLst/>
                              </dgm:layoutNode>
                              <dgm:layoutNode name="right_1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1">
                              <dgm:choose name="Name32">
                                <dgm:if name="Name33" axis="ch ch" ptType="node node" st="2 1" cnt="1 0" func="cnt" op="gte" val="4">
                                  <dgm:layoutNode name="balance_14" styleLbl="alignAccFollowNode1">
                                    <dgm:varLst>
                                      <dgm:bulletEnabled val="1"/>
                                    </dgm:varLst>
                                    <dgm:alg type="sp"/>
                                    <dgm:shape xmlns:r="http://schemas.openxmlformats.org/officeDocument/2006/relationships" rot="4" type="rect" r:blip="">
                                      <dgm:adjLst/>
                                    </dgm:shape>
                                    <dgm:presOf/>
                                    <dgm:constrLst/>
                                    <dgm:ruleLst/>
                                  </dgm:layoutNode>
                                  <dgm:layoutNode name="right_1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4"/>
                              </dgm:choose>
                            </dgm:else>
                          </dgm:choose>
                        </dgm:else>
                      </dgm:choose>
                    </dgm:else>
                  </dgm:choose>
                </dgm:else>
              </dgm:choose>
            </dgm:if>
            <dgm:else name="Name35">
              <dgm:choose name="Name36">
                <dgm:if name="Name37" axis="ch ch" ptType="node node" st="1 1" cnt="1 0" func="cnt" op="equ" val="2">
                  <dgm:choose name="Name38">
                    <dgm:if name="Name39" axis="ch ch" ptType="node node" st="2 1" cnt="1 0" func="cnt" op="equ" val="0">
                      <dgm:layoutNode name="balance_20" styleLbl="alignAccFollowNode1">
                        <dgm:varLst>
                          <dgm:bulletEnabled val="1"/>
                        </dgm:varLst>
                        <dgm:alg type="sp"/>
                        <dgm:shape xmlns:r="http://schemas.openxmlformats.org/officeDocument/2006/relationships" rot="-4" type="rect" r:blip="">
                          <dgm:adjLst/>
                        </dgm:shape>
                        <dgm:presOf/>
                        <dgm:constrLst/>
                        <dgm:ruleLst/>
                      </dgm:layoutNode>
                      <dgm:layoutNode name="left_2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0">
                      <dgm:choose name="Name41">
                        <dgm:if name="Name42" axis="ch ch" ptType="node node" st="2 1" cnt="1 0" func="cnt" op="equ" val="1">
                          <dgm:layoutNode name="balance_21" styleLbl="alignAccFollowNode1">
                            <dgm:varLst>
                              <dgm:bulletEnabled val="1"/>
                            </dgm:varLst>
                            <dgm:alg type="sp"/>
                            <dgm:shape xmlns:r="http://schemas.openxmlformats.org/officeDocument/2006/relationships" rot="-4" type="rect" r:blip="">
                              <dgm:adjLst/>
                            </dgm:shape>
                            <dgm:presOf/>
                            <dgm:constrLst/>
                            <dgm:ruleLst/>
                          </dgm:layoutNode>
                          <dgm:layoutNode name="left_2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3">
                          <dgm:choose name="Name44">
                            <dgm:if name="Name45" axis="ch ch" ptType="node node" st="2 1" cnt="1 0" func="cnt" op="equ" val="2">
                              <dgm:layoutNode name="balance_22" styleLbl="alignAccFollowNode1">
                                <dgm:varLst>
                                  <dgm:bulletEnabled val="1"/>
                                </dgm:varLst>
                                <dgm:alg type="sp"/>
                                <dgm:shape xmlns:r="http://schemas.openxmlformats.org/officeDocument/2006/relationships" type="rect" r:blip="">
                                  <dgm:adjLst/>
                                </dgm:shape>
                                <dgm:presOf/>
                                <dgm:constrLst/>
                                <dgm:ruleLst/>
                              </dgm:layoutNode>
                              <dgm:layoutNode name="right_22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2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6">
                              <dgm:choose name="Name47">
                                <dgm:if name="Name48" axis="ch ch" ptType="node node" st="2 1" cnt="1 0" func="cnt" op="equ" val="3">
                                  <dgm:layoutNode name="balance_23" styleLbl="alignAccFollowNode1">
                                    <dgm:varLst>
                                      <dgm:bulletEnabled val="1"/>
                                    </dgm:varLst>
                                    <dgm:alg type="sp"/>
                                    <dgm:shape xmlns:r="http://schemas.openxmlformats.org/officeDocument/2006/relationships" rot="4" type="rect" r:blip="">
                                      <dgm:adjLst/>
                                    </dgm:shape>
                                    <dgm:presOf/>
                                    <dgm:constrLst/>
                                    <dgm:ruleLst/>
                                  </dgm:layoutNode>
                                  <dgm:layoutNode name="right_2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9">
                                  <dgm:choose name="Name50">
                                    <dgm:if name="Name51" axis="ch ch" ptType="node node" st="2 1" cnt="1 0" func="cnt" op="gte" val="4">
                                      <dgm:layoutNode name="balance_24" styleLbl="alignAccFollowNode1">
                                        <dgm:varLst>
                                          <dgm:bulletEnabled val="1"/>
                                        </dgm:varLst>
                                        <dgm:alg type="sp"/>
                                        <dgm:shape xmlns:r="http://schemas.openxmlformats.org/officeDocument/2006/relationships" rot="4" type="rect" r:blip="">
                                          <dgm:adjLst/>
                                        </dgm:shape>
                                        <dgm:presOf/>
                                        <dgm:constrLst/>
                                        <dgm:ruleLst/>
                                      </dgm:layoutNode>
                                      <dgm:layoutNode name="right_2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2"/>
                                  </dgm:choose>
                                </dgm:else>
                              </dgm:choose>
                            </dgm:else>
                          </dgm:choose>
                        </dgm:else>
                      </dgm:choose>
                    </dgm:else>
                  </dgm:choose>
                </dgm:if>
                <dgm:else name="Name53">
                  <dgm:choose name="Name54">
                    <dgm:if name="Name55" axis="ch ch" ptType="node node" st="1 1" cnt="1 0" func="cnt" op="equ" val="3">
                      <dgm:choose name="Name56">
                        <dgm:if name="Name57" axis="ch ch" ptType="node node" st="2 1" cnt="1 0" func="cnt" op="equ" val="0">
                          <dgm:layoutNode name="balance_30" styleLbl="alignAccFollowNode1">
                            <dgm:varLst>
                              <dgm:bulletEnabled val="1"/>
                            </dgm:varLst>
                            <dgm:alg type="sp"/>
                            <dgm:shape xmlns:r="http://schemas.openxmlformats.org/officeDocument/2006/relationships" rot="-4" type="rect" r:blip="">
                              <dgm:adjLst/>
                            </dgm:shape>
                            <dgm:presOf/>
                            <dgm:constrLst/>
                            <dgm:ruleLst/>
                          </dgm:layoutNode>
                          <dgm:layoutNode name="left_3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name="Name59">
                            <dgm:if name="Name60" axis="ch ch" ptType="node node" st="2 1" cnt="1 0" func="cnt" op="equ" val="1">
                              <dgm:layoutNode name="balance_31" styleLbl="alignAccFollowNode1">
                                <dgm:varLst>
                                  <dgm:bulletEnabled val="1"/>
                                </dgm:varLst>
                                <dgm:alg type="sp"/>
                                <dgm:shape xmlns:r="http://schemas.openxmlformats.org/officeDocument/2006/relationships" rot="-4" type="rect" r:blip="">
                                  <dgm:adjLst/>
                                </dgm:shape>
                                <dgm:presOf/>
                                <dgm:constrLst/>
                                <dgm:ruleLst/>
                              </dgm:layoutNode>
                              <dgm:layoutNode name="left_3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1">
                              <dgm:choose name="Name62">
                                <dgm:if name="Name63" axis="ch ch" ptType="node node" st="2 1" cnt="1 0" func="cnt" op="equ" val="2">
                                  <dgm:layoutNode name="balance_32" styleLbl="alignAccFollowNode1">
                                    <dgm:varLst>
                                      <dgm:bulletEnabled val="1"/>
                                    </dgm:varLst>
                                    <dgm:alg type="sp"/>
                                    <dgm:shape xmlns:r="http://schemas.openxmlformats.org/officeDocument/2006/relationships" rot="-4" type="rect" r:blip="">
                                      <dgm:adjLst/>
                                    </dgm:shape>
                                    <dgm:presOf/>
                                    <dgm:constrLst/>
                                    <dgm:ruleLst/>
                                  </dgm:layoutNode>
                                  <dgm:layoutNode name="left_3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4">
                                  <dgm:choose name="Name65">
                                    <dgm:if name="Name66" axis="ch ch" ptType="node node" st="2 1" cnt="1 0" func="cnt" op="equ" val="3">
                                      <dgm:layoutNode name="balance_33" styleLbl="alignAccFollowNode1">
                                        <dgm:varLst>
                                          <dgm:bulletEnabled val="1"/>
                                        </dgm:varLst>
                                        <dgm:alg type="sp"/>
                                        <dgm:shape xmlns:r="http://schemas.openxmlformats.org/officeDocument/2006/relationships" type="rect" r:blip="">
                                          <dgm:adjLst/>
                                        </dgm:shape>
                                        <dgm:presOf/>
                                        <dgm:constrLst/>
                                        <dgm:ruleLst/>
                                      </dgm:layoutNode>
                                      <dgm:layoutNode name="right_33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7">
                                      <dgm:choose name="Name68">
                                        <dgm:if name="Name69" axis="ch ch" ptType="node node" st="2 1" cnt="1 0" func="cnt" op="gte" val="4">
                                          <dgm:layoutNode name="balance_34" styleLbl="alignAccFollowNode1">
                                            <dgm:varLst>
                                              <dgm:bulletEnabled val="1"/>
                                            </dgm:varLst>
                                            <dgm:alg type="sp"/>
                                            <dgm:shape xmlns:r="http://schemas.openxmlformats.org/officeDocument/2006/relationships" rot="4" type="rect" r:blip="">
                                              <dgm:adjLst/>
                                            </dgm:shape>
                                            <dgm:presOf/>
                                            <dgm:constrLst/>
                                            <dgm:ruleLst/>
                                          </dgm:layoutNode>
                                          <dgm:layoutNode name="right_3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0"/>
                                      </dgm:choose>
                                    </dgm:else>
                                  </dgm:choose>
                                </dgm:else>
                              </dgm:choose>
                            </dgm:else>
                          </dgm:choose>
                        </dgm:else>
                      </dgm:choose>
                    </dgm:if>
                    <dgm:else name="Name71">
                      <dgm:choose name="Name72">
                        <dgm:if name="Name73" axis="ch ch" ptType="node node" st="1 1" cnt="1 0" func="cnt" op="gte" val="4">
                          <dgm:choose name="Name74">
                            <dgm:if name="Name75" axis="ch ch" ptType="node node" st="2 1" cnt="1 0" func="cnt" op="equ" val="0">
                              <dgm:layoutNode name="balance_40" styleLbl="alignAccFollowNode1">
                                <dgm:varLst>
                                  <dgm:bulletEnabled val="1"/>
                                </dgm:varLst>
                                <dgm:alg type="sp"/>
                                <dgm:shape xmlns:r="http://schemas.openxmlformats.org/officeDocument/2006/relationships" rot="-4" type="rect" r:blip="">
                                  <dgm:adjLst/>
                                </dgm:shape>
                                <dgm:presOf/>
                                <dgm:constrLst/>
                                <dgm:ruleLst/>
                              </dgm:layoutNode>
                              <dgm:layoutNode name="left_4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6">
                              <dgm:choose name="Name77">
                                <dgm:if name="Name78" axis="ch ch" ptType="node node" st="2 1" cnt="1 0" func="cnt" op="equ" val="1">
                                  <dgm:layoutNode name="balance_41" styleLbl="alignAccFollowNode1">
                                    <dgm:varLst>
                                      <dgm:bulletEnabled val="1"/>
                                    </dgm:varLst>
                                    <dgm:alg type="sp"/>
                                    <dgm:shape xmlns:r="http://schemas.openxmlformats.org/officeDocument/2006/relationships" rot="-4" type="rect" r:blip="">
                                      <dgm:adjLst/>
                                    </dgm:shape>
                                    <dgm:presOf/>
                                    <dgm:constrLst/>
                                    <dgm:ruleLst/>
                                  </dgm:layoutNode>
                                  <dgm:layoutNode name="left_4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name="Name80">
                                    <dgm:if name="Name81" axis="ch ch" ptType="node node" st="2 1" cnt="1 0" func="cnt" op="equ" val="2">
                                      <dgm:layoutNode name="balance_42" styleLbl="alignAccFollowNode1">
                                        <dgm:varLst>
                                          <dgm:bulletEnabled val="1"/>
                                        </dgm:varLst>
                                        <dgm:alg type="sp"/>
                                        <dgm:shape xmlns:r="http://schemas.openxmlformats.org/officeDocument/2006/relationships" rot="-4" type="rect" r:blip="">
                                          <dgm:adjLst/>
                                        </dgm:shape>
                                        <dgm:presOf/>
                                        <dgm:constrLst/>
                                        <dgm:ruleLst/>
                                      </dgm:layoutNode>
                                      <dgm:layoutNode name="left_4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2">
                                      <dgm:choose name="Name83">
                                        <dgm:if name="Name84" axis="ch ch" ptType="node node" st="2 1" cnt="1 0" func="cnt" op="equ" val="3">
                                          <dgm:layoutNode name="balance_43" styleLbl="alignAccFollowNode1">
                                            <dgm:varLst>
                                              <dgm:bulletEnabled val="1"/>
                                            </dgm:varLst>
                                            <dgm:alg type="sp"/>
                                            <dgm:shape xmlns:r="http://schemas.openxmlformats.org/officeDocument/2006/relationships" rot="-4" type="rect" r:blip="">
                                              <dgm:adjLst/>
                                            </dgm:shape>
                                            <dgm:presOf/>
                                            <dgm:constrLst/>
                                            <dgm:ruleLst/>
                                          </dgm:layoutNode>
                                          <dgm:layoutNode name="left_4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5">
                                          <dgm:choose name="Name86">
                                            <dgm:if name="Name87" axis="ch ch" ptType="node node" st="2 1" cnt="1 0" func="cnt" op="gte" val="4">
                                              <dgm:layoutNode name="balance_44" styleLbl="alignAccFollowNode1">
                                                <dgm:varLst>
                                                  <dgm:bulletEnabled val="1"/>
                                                </dgm:varLst>
                                                <dgm:alg type="sp"/>
                                                <dgm:shape xmlns:r="http://schemas.openxmlformats.org/officeDocument/2006/relationships" type="rect" r:blip="">
                                                  <dgm:adjLst/>
                                                </dgm:shape>
                                                <dgm:presOf/>
                                                <dgm:constrLst/>
                                                <dgm:ruleLst/>
                                              </dgm:layoutNode>
                                              <dgm:layoutNode name="right_44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4" styleLbl="node1">
                                                <dgm:varLst>
                                                  <dgm:bulletEnabled val="1"/>
                                                </dgm:varLst>
                                                <dgm:alg type="tx"/>
                                                <dgm:shape xmlns:r="http://schemas.openxmlformats.org/officeDocument/2006/relationships"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4" styleLbl="node1">
                                                <dgm:varLst>
                                                  <dgm:bulletEnabled val="1"/>
                                                </dgm:varLst>
                                                <dgm:alg type="tx"/>
                                                <dgm:shape xmlns:r="http://schemas.openxmlformats.org/officeDocument/2006/relationships"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8"/>
                                          </dgm:choose>
                                        </dgm:else>
                                      </dgm:choose>
                                    </dgm:else>
                                  </dgm:choose>
                                </dgm:else>
                              </dgm:choose>
                            </dgm:else>
                          </dgm:choose>
                        </dgm:if>
                        <dgm:else name="Name89"/>
                      </dgm:choose>
                    </dgm:else>
                  </dgm:choose>
                </dgm:else>
              </dgm:choose>
            </dgm:else>
          </dgm:choose>
        </dgm:else>
      </dgm:choos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9/18/25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Hello, everybody. My name is Tsung-Wei Huang, and you can just call me TW. Today, I am going to talk about Dynamic Asynchronous Tasking with Dependencies. This is a talk to help you parallelize your applications.</a:t>
            </a:r>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1218425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F7D09F-525D-49C7-7593-8FF403C755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FD204E-A9EF-672D-7F09-D3423055E34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70DEFD-C348-D4A6-CFA0-9E100E570B98}"/>
              </a:ext>
            </a:extLst>
          </p:cNvPr>
          <p:cNvSpPr>
            <a:spLocks noGrp="1"/>
          </p:cNvSpPr>
          <p:nvPr>
            <p:ph type="body" idx="1"/>
          </p:nvPr>
        </p:nvSpPr>
        <p:spPr/>
        <p:txBody>
          <a:bodyPr/>
          <a:lstStyle/>
          <a:p>
            <a:r>
              <a:rPr lang="en-US" dirty="0"/>
              <a:t>In C++, we can create an asynchronous task using std::async, which is a high-level standard library facility to launch a task asynchronously.</a:t>
            </a:r>
          </a:p>
          <a:p>
            <a:endParaRPr lang="en-US" dirty="0"/>
          </a:p>
          <a:p>
            <a:r>
              <a:rPr lang="en-US" dirty="0"/>
              <a:t>For example, here I have a function “compute” that does nothing but returns its input argument. </a:t>
            </a:r>
          </a:p>
          <a:p>
            <a:endParaRPr lang="en-US" dirty="0"/>
          </a:p>
          <a:p>
            <a:r>
              <a:rPr lang="en-US" dirty="0"/>
              <a:t>(click) We use std::async to asynchronously run the function “compute” on a new thread.</a:t>
            </a:r>
          </a:p>
          <a:p>
            <a:endParaRPr lang="en-US" dirty="0"/>
          </a:p>
          <a:p>
            <a:r>
              <a:rPr lang="en-US" dirty="0"/>
              <a:t>(click) And that std::async will return a future object for us to wait for this asynchronous task to finish and access its result. In this case, it will be 42. </a:t>
            </a:r>
          </a:p>
          <a:p>
            <a:endParaRPr lang="en-US" dirty="0"/>
          </a:p>
          <a:p>
            <a:r>
              <a:rPr lang="en-US" dirty="0"/>
              <a:t>Very simple.</a:t>
            </a:r>
          </a:p>
        </p:txBody>
      </p:sp>
      <p:sp>
        <p:nvSpPr>
          <p:cNvPr id="4" name="Slide Number Placeholder 3">
            <a:extLst>
              <a:ext uri="{FF2B5EF4-FFF2-40B4-BE49-F238E27FC236}">
                <a16:creationId xmlns:a16="http://schemas.microsoft.com/office/drawing/2014/main" id="{68A221A2-CD2D-4651-6A87-1D75DBA1864F}"/>
              </a:ext>
            </a:extLst>
          </p:cNvPr>
          <p:cNvSpPr>
            <a:spLocks noGrp="1"/>
          </p:cNvSpPr>
          <p:nvPr>
            <p:ph type="sldNum" sz="quarter" idx="5"/>
          </p:nvPr>
        </p:nvSpPr>
        <p:spPr/>
        <p:txBody>
          <a:bodyPr/>
          <a:lstStyle/>
          <a:p>
            <a:fld id="{3E3A3637-B08E-7B43-A90A-62B08360F3FF}" type="slidenum">
              <a:rPr lang="en-US" smtClean="0"/>
              <a:t>10</a:t>
            </a:fld>
            <a:endParaRPr lang="en-US"/>
          </a:p>
        </p:txBody>
      </p:sp>
    </p:spTree>
    <p:extLst>
      <p:ext uri="{BB962C8B-B14F-4D97-AF65-F5344CB8AC3E}">
        <p14:creationId xmlns:p14="http://schemas.microsoft.com/office/powerpoint/2010/main" val="151923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implementation of std::async.</a:t>
            </a:r>
          </a:p>
          <a:p>
            <a:endParaRPr lang="en-US" dirty="0"/>
          </a:p>
          <a:p>
            <a:r>
              <a:rPr lang="en-US" dirty="0"/>
              <a:t>We have two templates, one on the function type and another on the argument types. First, we get the return type of the function and use it to create a promise-future pair for inter-thread synchronization. </a:t>
            </a:r>
          </a:p>
          <a:p>
            <a:endParaRPr lang="en-US" dirty="0"/>
          </a:p>
          <a:p>
            <a:r>
              <a:rPr lang="en-US" dirty="0"/>
              <a:t>Basically, I promise you I will run your function and you can access the result from the future object.</a:t>
            </a:r>
          </a:p>
          <a:p>
            <a:endParaRPr lang="en-US" dirty="0"/>
          </a:p>
          <a:p>
            <a:r>
              <a:rPr lang="en-US" dirty="0"/>
              <a:t>Next, we create a thread from a lambda that captures the function and its arguments, and invoke the function in the body. </a:t>
            </a:r>
          </a:p>
          <a:p>
            <a:endParaRPr lang="en-US" dirty="0"/>
          </a:p>
          <a:p>
            <a:r>
              <a:rPr lang="en-US" dirty="0"/>
              <a:t>Then, we detach the thread to mimic the fire-and-forget behavior of std::async.</a:t>
            </a:r>
          </a:p>
          <a:p>
            <a:endParaRPr lang="en-US" dirty="0"/>
          </a:p>
          <a:p>
            <a:r>
              <a:rPr lang="en-US" dirty="0"/>
              <a:t>Finally, we return the future to the caller.</a:t>
            </a:r>
          </a:p>
        </p:txBody>
      </p:sp>
      <p:sp>
        <p:nvSpPr>
          <p:cNvPr id="4" name="Slide Number Placeholder 3"/>
          <p:cNvSpPr>
            <a:spLocks noGrp="1"/>
          </p:cNvSpPr>
          <p:nvPr>
            <p:ph type="sldNum" sz="quarter" idx="5"/>
          </p:nvPr>
        </p:nvSpPr>
        <p:spPr/>
        <p:txBody>
          <a:bodyPr/>
          <a:lstStyle/>
          <a:p>
            <a:fld id="{3E3A3637-B08E-7B43-A90A-62B08360F3FF}" type="slidenum">
              <a:rPr lang="en-US" smtClean="0"/>
              <a:t>11</a:t>
            </a:fld>
            <a:endParaRPr lang="en-US"/>
          </a:p>
        </p:txBody>
      </p:sp>
    </p:spTree>
    <p:extLst>
      <p:ext uri="{BB962C8B-B14F-4D97-AF65-F5344CB8AC3E}">
        <p14:creationId xmlns:p14="http://schemas.microsoft.com/office/powerpoint/2010/main" val="38354206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std::async and std::future, we can build a task graph to handle asynchronous tasking with dependencies. That is because std::future allows us to perform task-specific synchronization.</a:t>
            </a:r>
          </a:p>
          <a:p>
            <a:endParaRPr lang="en-US" dirty="0"/>
          </a:p>
          <a:p>
            <a:r>
              <a:rPr lang="en-US" dirty="0"/>
              <a:t>For example, suppose my task graph has four tasks, A, B, C, D, and four dependencies, A runs before B and C, D runs after B and C.</a:t>
            </a:r>
          </a:p>
          <a:p>
            <a:endParaRPr lang="en-US" dirty="0"/>
          </a:p>
          <a:p>
            <a:r>
              <a:rPr lang="en-US" dirty="0"/>
              <a:t>To ensure correct execution, we need to wait for A to finish before launching B and C asynchronously.</a:t>
            </a:r>
          </a:p>
          <a:p>
            <a:endParaRPr lang="en-US" dirty="0"/>
          </a:p>
          <a:p>
            <a:r>
              <a:rPr lang="en-US" dirty="0"/>
              <a:t>Similarly, before launching D asynchronously, we need to wait for B and C to finish.</a:t>
            </a:r>
          </a:p>
          <a:p>
            <a:endParaRPr lang="en-US" dirty="0"/>
          </a:p>
          <a:p>
            <a:r>
              <a:rPr lang="en-US" dirty="0"/>
              <a:t>(click) As a result, by properly synchronizing tasks using </a:t>
            </a:r>
            <a:r>
              <a:rPr lang="en-US" dirty="0" err="1"/>
              <a:t>future.wait</a:t>
            </a:r>
            <a:r>
              <a:rPr lang="en-US" dirty="0"/>
              <a:t>, we can create a task graph dynamically.</a:t>
            </a:r>
          </a:p>
        </p:txBody>
      </p:sp>
      <p:sp>
        <p:nvSpPr>
          <p:cNvPr id="4" name="Slide Number Placeholder 3"/>
          <p:cNvSpPr>
            <a:spLocks noGrp="1"/>
          </p:cNvSpPr>
          <p:nvPr>
            <p:ph type="sldNum" sz="quarter" idx="5"/>
          </p:nvPr>
        </p:nvSpPr>
        <p:spPr/>
        <p:txBody>
          <a:bodyPr/>
          <a:lstStyle/>
          <a:p>
            <a:fld id="{3E3A3637-B08E-7B43-A90A-62B08360F3FF}" type="slidenum">
              <a:rPr lang="en-US" smtClean="0"/>
              <a:t>12</a:t>
            </a:fld>
            <a:endParaRPr lang="en-US"/>
          </a:p>
        </p:txBody>
      </p:sp>
    </p:spTree>
    <p:extLst>
      <p:ext uri="{BB962C8B-B14F-4D97-AF65-F5344CB8AC3E}">
        <p14:creationId xmlns:p14="http://schemas.microsoft.com/office/powerpoint/2010/main" val="36078848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the same task graph but implemented using the C++ sender-receiver model, which is a standardized abstraction for composing tasks and dependencies. </a:t>
            </a:r>
          </a:p>
          <a:p>
            <a:endParaRPr lang="en-US" dirty="0"/>
          </a:p>
          <a:p>
            <a:r>
              <a:rPr lang="en-US" dirty="0"/>
              <a:t>Here, we use a </a:t>
            </a:r>
            <a:r>
              <a:rPr lang="en-US" dirty="0" err="1"/>
              <a:t>static_thread_pool</a:t>
            </a:r>
            <a:r>
              <a:rPr lang="en-US" dirty="0"/>
              <a:t> to schedule tasks on a pool of worker threads.</a:t>
            </a:r>
          </a:p>
          <a:p>
            <a:endParaRPr lang="en-US" dirty="0"/>
          </a:p>
          <a:p>
            <a:r>
              <a:rPr lang="en-US" dirty="0"/>
              <a:t>We create a sender task for A and synchronize its execution before launching two parallel sender tasks, B and C. </a:t>
            </a:r>
          </a:p>
          <a:p>
            <a:endParaRPr lang="en-US" dirty="0"/>
          </a:p>
          <a:p>
            <a:r>
              <a:rPr lang="en-US" dirty="0"/>
              <a:t>Then, we use </a:t>
            </a:r>
            <a:r>
              <a:rPr lang="en-US" dirty="0" err="1"/>
              <a:t>when_all</a:t>
            </a:r>
            <a:r>
              <a:rPr lang="en-US" dirty="0"/>
              <a:t> to wait for both B and C to complete before creating the final sender task, D.</a:t>
            </a:r>
          </a:p>
          <a:p>
            <a:endParaRPr lang="en-US" dirty="0"/>
          </a:p>
          <a:p>
            <a:r>
              <a:rPr lang="en-US" dirty="0"/>
              <a:t>Finally, we synchronize once more to complete the task graph.</a:t>
            </a:r>
          </a:p>
        </p:txBody>
      </p:sp>
      <p:sp>
        <p:nvSpPr>
          <p:cNvPr id="4" name="Slide Number Placeholder 3"/>
          <p:cNvSpPr>
            <a:spLocks noGrp="1"/>
          </p:cNvSpPr>
          <p:nvPr>
            <p:ph type="sldNum" sz="quarter" idx="5"/>
          </p:nvPr>
        </p:nvSpPr>
        <p:spPr/>
        <p:txBody>
          <a:bodyPr/>
          <a:lstStyle/>
          <a:p>
            <a:fld id="{3E3A3637-B08E-7B43-A90A-62B08360F3FF}" type="slidenum">
              <a:rPr lang="en-US" smtClean="0"/>
              <a:t>13</a:t>
            </a:fld>
            <a:endParaRPr lang="en-US"/>
          </a:p>
        </p:txBody>
      </p:sp>
    </p:spTree>
    <p:extLst>
      <p:ext uri="{BB962C8B-B14F-4D97-AF65-F5344CB8AC3E}">
        <p14:creationId xmlns:p14="http://schemas.microsoft.com/office/powerpoint/2010/main" val="19635796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the same graph but implemented using TBB library with </a:t>
            </a:r>
            <a:r>
              <a:rPr lang="en-US" dirty="0" err="1"/>
              <a:t>task_group</a:t>
            </a:r>
            <a:r>
              <a:rPr lang="en-US" dirty="0"/>
              <a:t>, which is a class to create asynchronous tasks and wait for their competition.</a:t>
            </a:r>
          </a:p>
          <a:p>
            <a:endParaRPr lang="en-US" dirty="0"/>
          </a:p>
          <a:p>
            <a:r>
              <a:rPr lang="en-US" dirty="0"/>
              <a:t>First, we create a task group </a:t>
            </a:r>
            <a:r>
              <a:rPr lang="en-US" dirty="0" err="1"/>
              <a:t>tg</a:t>
            </a:r>
            <a:r>
              <a:rPr lang="en-US" dirty="0"/>
              <a:t>, and use the run method to create four asynchronous tasks A, B, C, and D.</a:t>
            </a:r>
          </a:p>
          <a:p>
            <a:endParaRPr lang="en-US" dirty="0"/>
          </a:p>
          <a:p>
            <a:r>
              <a:rPr lang="en-US" dirty="0"/>
              <a:t>Similarly, we need to wait on A before running B and C, and wait in B and C before launching D.</a:t>
            </a:r>
          </a:p>
        </p:txBody>
      </p:sp>
      <p:sp>
        <p:nvSpPr>
          <p:cNvPr id="4" name="Slide Number Placeholder 3"/>
          <p:cNvSpPr>
            <a:spLocks noGrp="1"/>
          </p:cNvSpPr>
          <p:nvPr>
            <p:ph type="sldNum" sz="quarter" idx="5"/>
          </p:nvPr>
        </p:nvSpPr>
        <p:spPr/>
        <p:txBody>
          <a:bodyPr/>
          <a:lstStyle/>
          <a:p>
            <a:fld id="{3E3A3637-B08E-7B43-A90A-62B08360F3FF}" type="slidenum">
              <a:rPr lang="en-US" smtClean="0"/>
              <a:t>14</a:t>
            </a:fld>
            <a:endParaRPr lang="en-US"/>
          </a:p>
        </p:txBody>
      </p:sp>
    </p:spTree>
    <p:extLst>
      <p:ext uri="{BB962C8B-B14F-4D97-AF65-F5344CB8AC3E}">
        <p14:creationId xmlns:p14="http://schemas.microsoft.com/office/powerpoint/2010/main" val="2304175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this slide implements the same task graph but using OpenMP’s task dependency clauses, which leverages compiler directives to define tasks and dependencies for parallel execution.</a:t>
            </a:r>
          </a:p>
          <a:p>
            <a:endParaRPr lang="en-US" dirty="0"/>
          </a:p>
          <a:p>
            <a:r>
              <a:rPr lang="en-US" dirty="0"/>
              <a:t>Inside the OpenMP parallel region, we define dependency handles in four integers, A_B, A_C, B_D, and C_D that represent the task dependencies from A to B, A to C, B to D, and C to D, respectively.</a:t>
            </a:r>
          </a:p>
          <a:p>
            <a:endParaRPr lang="en-US" dirty="0"/>
          </a:p>
          <a:p>
            <a:r>
              <a:rPr lang="en-US" dirty="0"/>
              <a:t>Then, we specify the task dependencies using “in” and “out” clauses when creating an OpenMP task. For example, task A has two outgoing dependencies on B and C; task D has two incoming dependencies on B and C.</a:t>
            </a:r>
          </a:p>
          <a:p>
            <a:endParaRPr lang="en-US" dirty="0"/>
          </a:p>
          <a:p>
            <a:r>
              <a:rPr lang="en-US" dirty="0"/>
              <a:t>(click) With these OpenMP directives, the compiler will insert parallel code that launches asynchronous tasks and enforces their dependencies.</a:t>
            </a:r>
          </a:p>
          <a:p>
            <a:endParaRPr lang="en-US" dirty="0"/>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15</a:t>
            </a:fld>
            <a:endParaRPr lang="en-US"/>
          </a:p>
        </p:txBody>
      </p:sp>
    </p:spTree>
    <p:extLst>
      <p:ext uri="{BB962C8B-B14F-4D97-AF65-F5344CB8AC3E}">
        <p14:creationId xmlns:p14="http://schemas.microsoft.com/office/powerpoint/2010/main" val="28365289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this slide shows the implementation using </a:t>
            </a:r>
            <a:r>
              <a:rPr lang="en-US" dirty="0" err="1"/>
              <a:t>OpenCilk</a:t>
            </a:r>
            <a:r>
              <a:rPr lang="en-US" dirty="0"/>
              <a:t>, which is a fork-join programming model that relies on compiler-generated parallel code using keywords like </a:t>
            </a:r>
            <a:r>
              <a:rPr lang="en-US" dirty="0" err="1"/>
              <a:t>cilk_spawn</a:t>
            </a:r>
            <a:r>
              <a:rPr lang="en-US" dirty="0"/>
              <a:t> and </a:t>
            </a:r>
            <a:r>
              <a:rPr lang="en-US" dirty="0" err="1"/>
              <a:t>cilk_sync</a:t>
            </a:r>
            <a:r>
              <a:rPr lang="en-US" dirty="0"/>
              <a:t>.</a:t>
            </a:r>
          </a:p>
          <a:p>
            <a:endParaRPr lang="en-US" dirty="0"/>
          </a:p>
          <a:p>
            <a:r>
              <a:rPr lang="en-US" dirty="0"/>
              <a:t>In this example, after running task A, we spawn a child task on B using </a:t>
            </a:r>
            <a:r>
              <a:rPr lang="en-US" dirty="0" err="1"/>
              <a:t>cilk_spawn</a:t>
            </a:r>
            <a:r>
              <a:rPr lang="en-US" dirty="0"/>
              <a:t>, continue with C in the main thread, and then synchronize both B and C using </a:t>
            </a:r>
            <a:r>
              <a:rPr lang="en-US" dirty="0" err="1"/>
              <a:t>cilk_sync</a:t>
            </a:r>
            <a:r>
              <a:rPr lang="en-US" dirty="0"/>
              <a:t> before running task D.</a:t>
            </a:r>
          </a:p>
          <a:p>
            <a:endParaRPr lang="en-US" dirty="0"/>
          </a:p>
          <a:p>
            <a:r>
              <a:rPr lang="en-US" dirty="0"/>
              <a:t>(click) Similar to OpenMP, you need a compiler that supports </a:t>
            </a:r>
            <a:r>
              <a:rPr lang="en-US" dirty="0" err="1"/>
              <a:t>OpenCilk</a:t>
            </a:r>
            <a:r>
              <a:rPr lang="en-US" dirty="0"/>
              <a:t> syntax to run this code.</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16</a:t>
            </a:fld>
            <a:endParaRPr lang="en-US"/>
          </a:p>
        </p:txBody>
      </p:sp>
    </p:spTree>
    <p:extLst>
      <p:ext uri="{BB962C8B-B14F-4D97-AF65-F5344CB8AC3E}">
        <p14:creationId xmlns:p14="http://schemas.microsoft.com/office/powerpoint/2010/main" val="122500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far, we have seen many different asynchronous tasking models to create task graph dynamically. While each has its own advantages in certain domains, they frequently come with the following limitations that prevent us from fully utilizing the potential of dynamic task graph parallelism.</a:t>
            </a:r>
          </a:p>
          <a:p>
            <a:endParaRPr lang="en-US" dirty="0"/>
          </a:p>
          <a:p>
            <a:r>
              <a:rPr lang="en-US" dirty="0"/>
              <a:t>First of all, if you pay attention to these models that we just talked about, tasks and their dependencies are decoupled during the task graph construction. (explain)</a:t>
            </a:r>
          </a:p>
          <a:p>
            <a:endParaRPr lang="en-US" dirty="0"/>
          </a:p>
          <a:p>
            <a:r>
              <a:rPr lang="en-US" dirty="0"/>
              <a:t>Second, correct placement of wait calls is left to programmers. (explain)</a:t>
            </a:r>
          </a:p>
          <a:p>
            <a:endParaRPr lang="en-US" dirty="0"/>
          </a:p>
          <a:p>
            <a:r>
              <a:rPr lang="en-US" dirty="0"/>
              <a:t>Third, existing models have very limited support for building task graphs in a highly dynamic environment, such as those whose structure, dependencies, task content are highly dependent on runtime variables or dynamic control-flow results. (explain)</a:t>
            </a:r>
          </a:p>
          <a:p>
            <a:endParaRPr lang="en-US" dirty="0"/>
          </a:p>
          <a:p>
            <a:r>
              <a:rPr lang="en-US" dirty="0"/>
              <a:t>Finally, some models may require a non-standard C++ compiler to generate parallel code, such as OpenMP and </a:t>
            </a:r>
            <a:r>
              <a:rPr lang="en-US" dirty="0" err="1"/>
              <a:t>OpenCilk</a:t>
            </a:r>
            <a:r>
              <a:rPr lang="en-US" dirty="0"/>
              <a:t>, which can have portability issues across different platforms.</a:t>
            </a:r>
          </a:p>
        </p:txBody>
      </p:sp>
      <p:sp>
        <p:nvSpPr>
          <p:cNvPr id="4" name="Slide Number Placeholder 3"/>
          <p:cNvSpPr>
            <a:spLocks noGrp="1"/>
          </p:cNvSpPr>
          <p:nvPr>
            <p:ph type="sldNum" sz="quarter" idx="5"/>
          </p:nvPr>
        </p:nvSpPr>
        <p:spPr/>
        <p:txBody>
          <a:bodyPr/>
          <a:lstStyle/>
          <a:p>
            <a:fld id="{3E3A3637-B08E-7B43-A90A-62B08360F3FF}" type="slidenum">
              <a:rPr lang="en-US" smtClean="0"/>
              <a:t>17</a:t>
            </a:fld>
            <a:endParaRPr lang="en-US"/>
          </a:p>
        </p:txBody>
      </p:sp>
    </p:spTree>
    <p:extLst>
      <p:ext uri="{BB962C8B-B14F-4D97-AF65-F5344CB8AC3E}">
        <p14:creationId xmlns:p14="http://schemas.microsoft.com/office/powerpoint/2010/main" val="18912062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C41F8-901C-A572-9DF5-D690E87DC9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38CC70-6EAE-B98A-5A8C-D3D1C57789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1D1D66-96E2-A588-FC10-56004691B5C7}"/>
              </a:ext>
            </a:extLst>
          </p:cNvPr>
          <p:cNvSpPr>
            <a:spLocks noGrp="1"/>
          </p:cNvSpPr>
          <p:nvPr>
            <p:ph type="body" idx="1"/>
          </p:nvPr>
        </p:nvSpPr>
        <p:spPr/>
        <p:txBody>
          <a:bodyPr/>
          <a:lstStyle/>
          <a:p>
            <a:r>
              <a:rPr lang="en-US" dirty="0"/>
              <a:t>Now, I am going to introduce a new dynamic task graph programming model called </a:t>
            </a:r>
            <a:r>
              <a:rPr lang="en-US" dirty="0" err="1"/>
              <a:t>AsyncTask</a:t>
            </a:r>
            <a:r>
              <a:rPr lang="en-US" dirty="0"/>
              <a:t> to address these limitations.</a:t>
            </a:r>
          </a:p>
          <a:p>
            <a:endParaRPr lang="en-US" dirty="0"/>
          </a:p>
          <a:p>
            <a:endParaRPr lang="en-US" dirty="0"/>
          </a:p>
        </p:txBody>
      </p:sp>
      <p:sp>
        <p:nvSpPr>
          <p:cNvPr id="4" name="Slide Number Placeholder 3">
            <a:extLst>
              <a:ext uri="{FF2B5EF4-FFF2-40B4-BE49-F238E27FC236}">
                <a16:creationId xmlns:a16="http://schemas.microsoft.com/office/drawing/2014/main" id="{5578B220-9C52-B7BE-4B43-5F7296C63EB1}"/>
              </a:ext>
            </a:extLst>
          </p:cNvPr>
          <p:cNvSpPr>
            <a:spLocks noGrp="1"/>
          </p:cNvSpPr>
          <p:nvPr>
            <p:ph type="sldNum" sz="quarter" idx="5"/>
          </p:nvPr>
        </p:nvSpPr>
        <p:spPr/>
        <p:txBody>
          <a:bodyPr/>
          <a:lstStyle/>
          <a:p>
            <a:fld id="{3E3A3637-B08E-7B43-A90A-62B08360F3FF}" type="slidenum">
              <a:rPr lang="en-US" smtClean="0"/>
              <a:t>18</a:t>
            </a:fld>
            <a:endParaRPr lang="en-US"/>
          </a:p>
        </p:txBody>
      </p:sp>
    </p:spTree>
    <p:extLst>
      <p:ext uri="{BB962C8B-B14F-4D97-AF65-F5344CB8AC3E}">
        <p14:creationId xmlns:p14="http://schemas.microsoft.com/office/powerpoint/2010/main" val="27083279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 talk about dynamic task graph programming, let’s first understand the difference between static and dynamic task graph programming  (TGP). </a:t>
            </a:r>
          </a:p>
          <a:p>
            <a:endParaRPr lang="en-US" dirty="0"/>
          </a:p>
          <a:p>
            <a:r>
              <a:rPr lang="en-US" dirty="0"/>
              <a:t>All the examples we have discussed so far fall are </a:t>
            </a:r>
            <a:r>
              <a:rPr lang="en-US" b="1" dirty="0"/>
              <a:t>dynamic task graph programming (DTGP)</a:t>
            </a:r>
            <a:r>
              <a:rPr lang="en-US" dirty="0"/>
              <a:t>. In </a:t>
            </a:r>
            <a:r>
              <a:rPr lang="en-US" b="1" dirty="0"/>
              <a:t>static task graph programming (STGP)</a:t>
            </a:r>
            <a:r>
              <a:rPr lang="en-US" dirty="0"/>
              <a:t>, execution follows a construct-and-run model: you build the task graph first and then run it.</a:t>
            </a:r>
          </a:p>
          <a:p>
            <a:endParaRPr lang="en-US" dirty="0"/>
          </a:p>
          <a:p>
            <a:r>
              <a:rPr lang="en-US" dirty="0"/>
              <a:t>On the other hand, in </a:t>
            </a:r>
            <a:r>
              <a:rPr lang="en-US" b="1" dirty="0"/>
              <a:t>DTGP</a:t>
            </a:r>
            <a:r>
              <a:rPr lang="en-US" dirty="0"/>
              <a:t>, tasks can start as soon as their dependencies are met, meaning that construction and execution can overlap. For large graphs, this overlap can provide some performance advantages over STGP.</a:t>
            </a:r>
          </a:p>
        </p:txBody>
      </p:sp>
      <p:sp>
        <p:nvSpPr>
          <p:cNvPr id="4" name="Slide Number Placeholder 3"/>
          <p:cNvSpPr>
            <a:spLocks noGrp="1"/>
          </p:cNvSpPr>
          <p:nvPr>
            <p:ph type="sldNum" sz="quarter" idx="5"/>
          </p:nvPr>
        </p:nvSpPr>
        <p:spPr/>
        <p:txBody>
          <a:bodyPr/>
          <a:lstStyle/>
          <a:p>
            <a:fld id="{3E3A3637-B08E-7B43-A90A-62B08360F3FF}" type="slidenum">
              <a:rPr lang="en-US" smtClean="0"/>
              <a:t>19</a:t>
            </a:fld>
            <a:endParaRPr lang="en-US"/>
          </a:p>
        </p:txBody>
      </p:sp>
    </p:spTree>
    <p:extLst>
      <p:ext uri="{BB962C8B-B14F-4D97-AF65-F5344CB8AC3E}">
        <p14:creationId xmlns:p14="http://schemas.microsoft.com/office/powerpoint/2010/main" val="42762895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I am going to do for today’s talk. </a:t>
            </a:r>
          </a:p>
          <a:p>
            <a:endParaRPr lang="en-US" dirty="0"/>
          </a:p>
          <a:p>
            <a:r>
              <a:rPr lang="en-US" dirty="0"/>
              <a:t>We are going to understand the importance of asynchronous tasking with dependencies, and recognize the limitations of existing asynchronous tasking models. </a:t>
            </a:r>
          </a:p>
          <a:p>
            <a:endParaRPr lang="en-US" dirty="0"/>
          </a:p>
          <a:p>
            <a:r>
              <a:rPr lang="en-US" dirty="0"/>
              <a:t>Then, we will introduce a new dynamic task graph programming model called </a:t>
            </a:r>
            <a:r>
              <a:rPr lang="en-US" dirty="0" err="1"/>
              <a:t>AsyncTask</a:t>
            </a:r>
            <a:r>
              <a:rPr lang="en-US" dirty="0"/>
              <a:t> and overcome the scheduling challenges to support our model. </a:t>
            </a:r>
          </a:p>
          <a:p>
            <a:endParaRPr lang="en-US" dirty="0"/>
          </a:p>
          <a:p>
            <a:r>
              <a:rPr lang="en-US" dirty="0"/>
              <a:t>Finally, we will demonstrate the efficiency of our model and conclude the talk.</a:t>
            </a:r>
          </a:p>
        </p:txBody>
      </p:sp>
      <p:sp>
        <p:nvSpPr>
          <p:cNvPr id="4" name="Slide Number Placeholder 3"/>
          <p:cNvSpPr>
            <a:spLocks noGrp="1"/>
          </p:cNvSpPr>
          <p:nvPr>
            <p:ph type="sldNum" sz="quarter" idx="5"/>
          </p:nvPr>
        </p:nvSpPr>
        <p:spPr/>
        <p:txBody>
          <a:bodyPr/>
          <a:lstStyle/>
          <a:p>
            <a:fld id="{3E3A3637-B08E-7B43-A90A-62B08360F3FF}" type="slidenum">
              <a:rPr lang="en-US" smtClean="0"/>
              <a:t>2</a:t>
            </a:fld>
            <a:endParaRPr lang="en-US"/>
          </a:p>
        </p:txBody>
      </p:sp>
    </p:spTree>
    <p:extLst>
      <p:ext uri="{BB962C8B-B14F-4D97-AF65-F5344CB8AC3E}">
        <p14:creationId xmlns:p14="http://schemas.microsoft.com/office/powerpoint/2010/main" val="36921631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better understand this difference, let’s take a look at static task graph programming in Taskflow, which is a C++ library for task-parallel programming.</a:t>
            </a:r>
          </a:p>
          <a:p>
            <a:endParaRPr lang="en-US" dirty="0"/>
          </a:p>
          <a:p>
            <a:r>
              <a:rPr lang="en-US" dirty="0"/>
              <a:t>Suppose our task graph has four tasks, A, B, C, and D, A runs before B and C, and D runs after B and C. </a:t>
            </a:r>
          </a:p>
          <a:p>
            <a:endParaRPr lang="en-US" dirty="0"/>
          </a:p>
          <a:p>
            <a:r>
              <a:rPr lang="en-US" dirty="0"/>
              <a:t>In STGP, you define this graph in a Taskflow object. For example, you define four tasks in terms of C++ lambda function objects, A, B, C, and D, and use the precede and succeed method to relate the dependencies among A, B, C, D. When the graph is constructed, you submit it to an executor for execution. </a:t>
            </a:r>
          </a:p>
          <a:p>
            <a:endParaRPr lang="en-US" dirty="0"/>
          </a:p>
          <a:p>
            <a:r>
              <a:rPr lang="en-US" dirty="0"/>
              <a:t>As you can see, the construction and execution of the task graph are separate from each other.</a:t>
            </a:r>
          </a:p>
        </p:txBody>
      </p:sp>
      <p:sp>
        <p:nvSpPr>
          <p:cNvPr id="4" name="Slide Number Placeholder 3"/>
          <p:cNvSpPr>
            <a:spLocks noGrp="1"/>
          </p:cNvSpPr>
          <p:nvPr>
            <p:ph type="sldNum" sz="quarter" idx="5"/>
          </p:nvPr>
        </p:nvSpPr>
        <p:spPr/>
        <p:txBody>
          <a:bodyPr/>
          <a:lstStyle/>
          <a:p>
            <a:fld id="{3E3A3637-B08E-7B43-A90A-62B08360F3FF}" type="slidenum">
              <a:rPr lang="en-US" smtClean="0"/>
              <a:t>20</a:t>
            </a:fld>
            <a:endParaRPr lang="en-US"/>
          </a:p>
        </p:txBody>
      </p:sp>
    </p:spTree>
    <p:extLst>
      <p:ext uri="{BB962C8B-B14F-4D97-AF65-F5344CB8AC3E}">
        <p14:creationId xmlns:p14="http://schemas.microsoft.com/office/powerpoint/2010/main" val="21530440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0EA10D-1EFF-ECEA-0E95-7D471A35C7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7D97EC-96CD-593D-67B4-292BB09737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4B87CF5-DBDD-1A95-469A-1046D9C2A442}"/>
              </a:ext>
            </a:extLst>
          </p:cNvPr>
          <p:cNvSpPr>
            <a:spLocks noGrp="1"/>
          </p:cNvSpPr>
          <p:nvPr>
            <p:ph type="body" idx="1"/>
          </p:nvPr>
        </p:nvSpPr>
        <p:spPr/>
        <p:txBody>
          <a:bodyPr/>
          <a:lstStyle/>
          <a:p>
            <a:r>
              <a:rPr lang="en-US" dirty="0"/>
              <a:t>Instead of starting from scratch, we have built our dynamic task graph programming model, </a:t>
            </a:r>
            <a:r>
              <a:rPr lang="en-US" dirty="0" err="1"/>
              <a:t>AsyncTask</a:t>
            </a:r>
            <a:r>
              <a:rPr lang="en-US" dirty="0"/>
              <a:t>, atop Taskflow so we can reuse many of its facilities. </a:t>
            </a:r>
          </a:p>
          <a:p>
            <a:endParaRPr lang="en-US" dirty="0"/>
          </a:p>
          <a:p>
            <a:r>
              <a:rPr lang="en-US" dirty="0"/>
              <a:t>Using the same graph as an example, we can create a task from a C++ lambda function object using the </a:t>
            </a:r>
            <a:r>
              <a:rPr lang="en-US" dirty="0" err="1"/>
              <a:t>silent_dependent_async</a:t>
            </a:r>
            <a:r>
              <a:rPr lang="en-US" dirty="0"/>
              <a:t> method or the </a:t>
            </a:r>
            <a:r>
              <a:rPr lang="en-US" dirty="0" err="1"/>
              <a:t>dependent_async</a:t>
            </a:r>
            <a:r>
              <a:rPr lang="en-US" dirty="0"/>
              <a:t> method to acquire an additional future object that allows you to access the result or perform fine-grained synchronization.</a:t>
            </a:r>
          </a:p>
          <a:p>
            <a:endParaRPr lang="en-US" dirty="0"/>
          </a:p>
          <a:p>
            <a:r>
              <a:rPr lang="en-US" dirty="0"/>
              <a:t>(click) When you create a </a:t>
            </a:r>
            <a:r>
              <a:rPr lang="en-US" dirty="0" err="1"/>
              <a:t>dependent_async</a:t>
            </a:r>
            <a:r>
              <a:rPr lang="en-US" dirty="0"/>
              <a:t> task, you can specify arbitrary dependencies using C++ variadic parameter pack. For example, when creating task D, I pass B and C as the last two arguments, indicating that D cannot start until both B and C finish.</a:t>
            </a:r>
          </a:p>
          <a:p>
            <a:endParaRPr lang="en-US" dirty="0"/>
          </a:p>
          <a:p>
            <a:r>
              <a:rPr lang="en-US" dirty="0"/>
              <a:t>(click) More importantly, when you create a </a:t>
            </a:r>
            <a:r>
              <a:rPr lang="en-US" dirty="0" err="1"/>
              <a:t>dependent_async</a:t>
            </a:r>
            <a:r>
              <a:rPr lang="en-US" dirty="0"/>
              <a:t> task, the runtime will start its execution immediately whenever its dependencies are met, so the task graph construction can overlap with task execution.</a:t>
            </a:r>
          </a:p>
        </p:txBody>
      </p:sp>
      <p:sp>
        <p:nvSpPr>
          <p:cNvPr id="4" name="Slide Number Placeholder 3">
            <a:extLst>
              <a:ext uri="{FF2B5EF4-FFF2-40B4-BE49-F238E27FC236}">
                <a16:creationId xmlns:a16="http://schemas.microsoft.com/office/drawing/2014/main" id="{55BFF9CD-4454-11AA-9A73-D0C0C345419C}"/>
              </a:ext>
            </a:extLst>
          </p:cNvPr>
          <p:cNvSpPr>
            <a:spLocks noGrp="1"/>
          </p:cNvSpPr>
          <p:nvPr>
            <p:ph type="sldNum" sz="quarter" idx="5"/>
          </p:nvPr>
        </p:nvSpPr>
        <p:spPr/>
        <p:txBody>
          <a:bodyPr/>
          <a:lstStyle/>
          <a:p>
            <a:fld id="{3E3A3637-B08E-7B43-A90A-62B08360F3FF}" type="slidenum">
              <a:rPr lang="en-US" smtClean="0"/>
              <a:t>21</a:t>
            </a:fld>
            <a:endParaRPr lang="en-US"/>
          </a:p>
        </p:txBody>
      </p:sp>
    </p:spTree>
    <p:extLst>
      <p:ext uri="{BB962C8B-B14F-4D97-AF65-F5344CB8AC3E}">
        <p14:creationId xmlns:p14="http://schemas.microsoft.com/office/powerpoint/2010/main" val="7323934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DDD37F-D137-9090-BAE3-DDD4E49010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14E066-1770-8725-C591-DEE1AD3A77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DFC784-AA82-A694-6F2C-EC8355E79A85}"/>
              </a:ext>
            </a:extLst>
          </p:cNvPr>
          <p:cNvSpPr>
            <a:spLocks noGrp="1"/>
          </p:cNvSpPr>
          <p:nvPr>
            <p:ph type="body" idx="1"/>
          </p:nvPr>
        </p:nvSpPr>
        <p:spPr/>
        <p:txBody>
          <a:bodyPr/>
          <a:lstStyle/>
          <a:p>
            <a:r>
              <a:rPr lang="en-US" dirty="0"/>
              <a:t>If you don’t want fine-grained synchronization, like waiting for a particular task in the graph to finish using its future object, you can use the method, “</a:t>
            </a:r>
            <a:r>
              <a:rPr lang="en-US" dirty="0" err="1"/>
              <a:t>wait_for_all</a:t>
            </a:r>
            <a:r>
              <a:rPr lang="en-US" dirty="0"/>
              <a:t>”, to wait for the entire graph to finish.</a:t>
            </a:r>
          </a:p>
        </p:txBody>
      </p:sp>
      <p:sp>
        <p:nvSpPr>
          <p:cNvPr id="4" name="Slide Number Placeholder 3">
            <a:extLst>
              <a:ext uri="{FF2B5EF4-FFF2-40B4-BE49-F238E27FC236}">
                <a16:creationId xmlns:a16="http://schemas.microsoft.com/office/drawing/2014/main" id="{CBD526CA-2643-4E0A-3678-522CCB7D0825}"/>
              </a:ext>
            </a:extLst>
          </p:cNvPr>
          <p:cNvSpPr>
            <a:spLocks noGrp="1"/>
          </p:cNvSpPr>
          <p:nvPr>
            <p:ph type="sldNum" sz="quarter" idx="5"/>
          </p:nvPr>
        </p:nvSpPr>
        <p:spPr/>
        <p:txBody>
          <a:bodyPr/>
          <a:lstStyle/>
          <a:p>
            <a:fld id="{AAE100B7-F0F0-BA4B-98D9-DC51A8C921F3}" type="slidenum">
              <a:rPr lang="en-US" smtClean="0"/>
              <a:t>22</a:t>
            </a:fld>
            <a:endParaRPr lang="en-US"/>
          </a:p>
        </p:txBody>
      </p:sp>
    </p:spTree>
    <p:extLst>
      <p:ext uri="{BB962C8B-B14F-4D97-AF65-F5344CB8AC3E}">
        <p14:creationId xmlns:p14="http://schemas.microsoft.com/office/powerpoint/2010/main" val="28627250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580B1F-0A46-26BB-3686-11A9F7B293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8E25B9-F3FA-8010-9B85-74BDEBA0E4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AE69C2-13A7-DEA5-4D2D-76CF495306CD}"/>
              </a:ext>
            </a:extLst>
          </p:cNvPr>
          <p:cNvSpPr>
            <a:spLocks noGrp="1"/>
          </p:cNvSpPr>
          <p:nvPr>
            <p:ph type="body" idx="1"/>
          </p:nvPr>
        </p:nvSpPr>
        <p:spPr/>
        <p:txBody>
          <a:bodyPr/>
          <a:lstStyle/>
          <a:p>
            <a:r>
              <a:rPr lang="en-US" dirty="0"/>
              <a:t>You probably already know, DTGP needs a correct topological order to specify dependencies dynamically. This is because when you define a dependency on a dynamic task, the parent task of the dependency must exist in a correct topological order. </a:t>
            </a:r>
          </a:p>
          <a:p>
            <a:endParaRPr lang="en-US" dirty="0"/>
          </a:p>
          <a:p>
            <a:r>
              <a:rPr lang="en-US" dirty="0"/>
              <a:t>In our example, this means we can program the dynamic task graph using ABCD or ACBD, because both are correct topological orders.</a:t>
            </a:r>
          </a:p>
        </p:txBody>
      </p:sp>
      <p:sp>
        <p:nvSpPr>
          <p:cNvPr id="4" name="Slide Number Placeholder 3">
            <a:extLst>
              <a:ext uri="{FF2B5EF4-FFF2-40B4-BE49-F238E27FC236}">
                <a16:creationId xmlns:a16="http://schemas.microsoft.com/office/drawing/2014/main" id="{85D49F98-B228-BEAF-1B46-D388132F2146}"/>
              </a:ext>
            </a:extLst>
          </p:cNvPr>
          <p:cNvSpPr>
            <a:spLocks noGrp="1"/>
          </p:cNvSpPr>
          <p:nvPr>
            <p:ph type="sldNum" sz="quarter" idx="5"/>
          </p:nvPr>
        </p:nvSpPr>
        <p:spPr/>
        <p:txBody>
          <a:bodyPr/>
          <a:lstStyle/>
          <a:p>
            <a:fld id="{3E3A3637-B08E-7B43-A90A-62B08360F3FF}" type="slidenum">
              <a:rPr lang="en-US" smtClean="0"/>
              <a:t>23</a:t>
            </a:fld>
            <a:endParaRPr lang="en-US"/>
          </a:p>
        </p:txBody>
      </p:sp>
    </p:spTree>
    <p:extLst>
      <p:ext uri="{BB962C8B-B14F-4D97-AF65-F5344CB8AC3E}">
        <p14:creationId xmlns:p14="http://schemas.microsoft.com/office/powerpoint/2010/main" val="300726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ACD027-2EE4-A963-17E4-BBB52DD612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CFF015-4E64-503E-3F93-F9A33AB1AD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CE6F93-6DF8-FD44-4B76-EB0A60C537D4}"/>
              </a:ext>
            </a:extLst>
          </p:cNvPr>
          <p:cNvSpPr>
            <a:spLocks noGrp="1"/>
          </p:cNvSpPr>
          <p:nvPr>
            <p:ph type="body" idx="1"/>
          </p:nvPr>
        </p:nvSpPr>
        <p:spPr/>
        <p:txBody>
          <a:bodyPr/>
          <a:lstStyle/>
          <a:p>
            <a:r>
              <a:rPr lang="en-US" dirty="0"/>
              <a:t>An incorrect topological order prevents you from expressing a correct dynamic task graph. </a:t>
            </a:r>
          </a:p>
          <a:p>
            <a:endParaRPr lang="en-US" dirty="0"/>
          </a:p>
          <a:p>
            <a:r>
              <a:rPr lang="en-US" dirty="0"/>
              <a:t>For example, if we create </a:t>
            </a:r>
            <a:r>
              <a:rPr lang="en-US" b="1" dirty="0"/>
              <a:t>D</a:t>
            </a:r>
            <a:r>
              <a:rPr lang="en-US" dirty="0"/>
              <a:t> before </a:t>
            </a:r>
            <a:r>
              <a:rPr lang="en-US" b="1" dirty="0"/>
              <a:t>B</a:t>
            </a:r>
            <a:r>
              <a:rPr lang="en-US" dirty="0"/>
              <a:t> and </a:t>
            </a:r>
            <a:r>
              <a:rPr lang="en-US" b="1" dirty="0"/>
              <a:t>C</a:t>
            </a:r>
            <a:r>
              <a:rPr lang="en-US" dirty="0"/>
              <a:t>, we cannot specify its dependencies because </a:t>
            </a:r>
            <a:r>
              <a:rPr lang="en-US" b="1" dirty="0"/>
              <a:t>B</a:t>
            </a:r>
            <a:r>
              <a:rPr lang="en-US" dirty="0"/>
              <a:t> and </a:t>
            </a:r>
            <a:r>
              <a:rPr lang="en-US" b="1" dirty="0"/>
              <a:t>C</a:t>
            </a:r>
            <a:r>
              <a:rPr lang="en-US" dirty="0"/>
              <a:t> do not exist yet.</a:t>
            </a:r>
          </a:p>
        </p:txBody>
      </p:sp>
      <p:sp>
        <p:nvSpPr>
          <p:cNvPr id="4" name="Slide Number Placeholder 3">
            <a:extLst>
              <a:ext uri="{FF2B5EF4-FFF2-40B4-BE49-F238E27FC236}">
                <a16:creationId xmlns:a16="http://schemas.microsoft.com/office/drawing/2014/main" id="{E9AAA4B1-FB04-AE4F-C906-41E4CDC28D34}"/>
              </a:ext>
            </a:extLst>
          </p:cNvPr>
          <p:cNvSpPr>
            <a:spLocks noGrp="1"/>
          </p:cNvSpPr>
          <p:nvPr>
            <p:ph type="sldNum" sz="quarter" idx="5"/>
          </p:nvPr>
        </p:nvSpPr>
        <p:spPr/>
        <p:txBody>
          <a:bodyPr/>
          <a:lstStyle/>
          <a:p>
            <a:fld id="{AAE100B7-F0F0-BA4B-98D9-DC51A8C921F3}" type="slidenum">
              <a:rPr lang="en-US" smtClean="0"/>
              <a:t>24</a:t>
            </a:fld>
            <a:endParaRPr lang="en-US"/>
          </a:p>
        </p:txBody>
      </p:sp>
    </p:spTree>
    <p:extLst>
      <p:ext uri="{BB962C8B-B14F-4D97-AF65-F5344CB8AC3E}">
        <p14:creationId xmlns:p14="http://schemas.microsoft.com/office/powerpoint/2010/main" val="33343889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methods, </a:t>
            </a:r>
            <a:r>
              <a:rPr lang="en-US" dirty="0" err="1"/>
              <a:t>silent_dependent_async</a:t>
            </a:r>
            <a:r>
              <a:rPr lang="en-US" dirty="0"/>
              <a:t> and </a:t>
            </a:r>
            <a:r>
              <a:rPr lang="en-US" dirty="0" err="1"/>
              <a:t>dependent_async</a:t>
            </a:r>
            <a:r>
              <a:rPr lang="en-US" dirty="0"/>
              <a:t>, can take a variable range of dependent-async tasks. This is particularly useful when task dependencies are determined at runtime, such as when the graph structure is loaded from a file.</a:t>
            </a:r>
          </a:p>
          <a:p>
            <a:endParaRPr lang="en-US" dirty="0"/>
          </a:p>
          <a:p>
            <a:r>
              <a:rPr lang="en-US" dirty="0"/>
              <a:t>For example, we can create a vector of dependent async tasks and then use it to specify the dependencies when creating another task.</a:t>
            </a:r>
          </a:p>
          <a:p>
            <a:endParaRPr lang="en-US" dirty="0"/>
          </a:p>
          <a:p>
            <a:r>
              <a:rPr lang="en-US" dirty="0"/>
              <a:t>(click) While this feature may look trivial,  (explain)...</a:t>
            </a:r>
          </a:p>
          <a:p>
            <a:endParaRPr lang="en-US" dirty="0"/>
          </a:p>
          <a:p>
            <a:r>
              <a:rPr lang="en-US" dirty="0"/>
              <a:t>For example, if your task graph comes as a runtime variable, it’s very difficult to do it with OpenMP and the C++ sender-receiver model.</a:t>
            </a:r>
          </a:p>
        </p:txBody>
      </p:sp>
      <p:sp>
        <p:nvSpPr>
          <p:cNvPr id="4" name="Slide Number Placeholder 3"/>
          <p:cNvSpPr>
            <a:spLocks noGrp="1"/>
          </p:cNvSpPr>
          <p:nvPr>
            <p:ph type="sldNum" sz="quarter" idx="5"/>
          </p:nvPr>
        </p:nvSpPr>
        <p:spPr/>
        <p:txBody>
          <a:bodyPr/>
          <a:lstStyle/>
          <a:p>
            <a:fld id="{3E3A3637-B08E-7B43-A90A-62B08360F3FF}" type="slidenum">
              <a:rPr lang="en-US" smtClean="0"/>
              <a:t>25</a:t>
            </a:fld>
            <a:endParaRPr lang="en-US"/>
          </a:p>
        </p:txBody>
      </p:sp>
    </p:spTree>
    <p:extLst>
      <p:ext uri="{BB962C8B-B14F-4D97-AF65-F5344CB8AC3E}">
        <p14:creationId xmlns:p14="http://schemas.microsoft.com/office/powerpoint/2010/main" val="32480950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major advantage of DTGP is the flexibility for runtime-driven execution, meaning that you can flexibly assemble task graphs driven by runtime variables and dynamic control-flow results.</a:t>
            </a:r>
          </a:p>
          <a:p>
            <a:endParaRPr lang="en-US" dirty="0"/>
          </a:p>
          <a:p>
            <a:r>
              <a:rPr lang="en-US" dirty="0"/>
              <a:t>For example, depending on the values of the variables a b c, I can create a different task graph. If a is true, I create a task graph G1. If b is true, I create a task graph G2 that runs after G1; otherwise, I create a totally different task graph G3 and make it run after G1.</a:t>
            </a:r>
          </a:p>
          <a:p>
            <a:endParaRPr lang="en-US" dirty="0"/>
          </a:p>
          <a:p>
            <a:r>
              <a:rPr lang="en-US" dirty="0"/>
              <a:t>Or, if G1 has 100 tasks, I am going to run G2 right after G1. Otherwise, I will create a new task graph G3 and make G2 G3 run after G1.</a:t>
            </a:r>
          </a:p>
          <a:p>
            <a:endParaRPr lang="en-US" dirty="0"/>
          </a:p>
          <a:p>
            <a:r>
              <a:rPr lang="en-US" dirty="0"/>
              <a:t>(click) This type of dynamic task graph parallelism is very difficult to achieve using static task graph programming.</a:t>
            </a:r>
          </a:p>
        </p:txBody>
      </p:sp>
      <p:sp>
        <p:nvSpPr>
          <p:cNvPr id="4" name="Slide Number Placeholder 3"/>
          <p:cNvSpPr>
            <a:spLocks noGrp="1"/>
          </p:cNvSpPr>
          <p:nvPr>
            <p:ph type="sldNum" sz="quarter" idx="5"/>
          </p:nvPr>
        </p:nvSpPr>
        <p:spPr/>
        <p:txBody>
          <a:bodyPr/>
          <a:lstStyle/>
          <a:p>
            <a:fld id="{AAE100B7-F0F0-BA4B-98D9-DC51A8C921F3}" type="slidenum">
              <a:rPr lang="en-US" smtClean="0"/>
              <a:t>26</a:t>
            </a:fld>
            <a:endParaRPr lang="en-US"/>
          </a:p>
        </p:txBody>
      </p:sp>
    </p:spTree>
    <p:extLst>
      <p:ext uri="{BB962C8B-B14F-4D97-AF65-F5344CB8AC3E}">
        <p14:creationId xmlns:p14="http://schemas.microsoft.com/office/powerpoint/2010/main" val="2304861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see from our programming model, </a:t>
            </a:r>
            <a:r>
              <a:rPr lang="en-US" dirty="0" err="1"/>
              <a:t>AsyncTask</a:t>
            </a:r>
            <a:r>
              <a:rPr lang="en-US" dirty="0"/>
              <a:t> doesn't touch data abstraction. </a:t>
            </a:r>
          </a:p>
          <a:p>
            <a:endParaRPr lang="en-US" dirty="0"/>
          </a:p>
          <a:p>
            <a:r>
              <a:rPr lang="en-US" dirty="0"/>
              <a:t>This is a very important decision we made during the early-stage design of </a:t>
            </a:r>
            <a:r>
              <a:rPr lang="en-US" dirty="0" err="1"/>
              <a:t>AsyncTask</a:t>
            </a:r>
            <a:r>
              <a:rPr lang="en-US" dirty="0"/>
              <a:t>: we want to focus on coarse-grained task parallelism rather than fine-grained data parallelism. The primary goal is to let users describe tasks and their dependencies through a clean, expressive interface. </a:t>
            </a:r>
          </a:p>
          <a:p>
            <a:endParaRPr lang="en-US" dirty="0"/>
          </a:p>
          <a:p>
            <a:r>
              <a:rPr lang="en-US" dirty="0"/>
              <a:t>With this interface, users can define function as a lambda and capture the necessary data or arguments themselves. This is essentially how std::async is implemented,</a:t>
            </a:r>
          </a:p>
          <a:p>
            <a:endParaRPr lang="en-US" dirty="0"/>
          </a:p>
          <a:p>
            <a:r>
              <a:rPr lang="en-US" dirty="0"/>
              <a:t>The advantage of this decision is two fold: first, Users retain full control over data layout and ownership, allowing them to optimize data structures for their specific application domain. </a:t>
            </a:r>
          </a:p>
          <a:p>
            <a:endParaRPr lang="en-US" dirty="0"/>
          </a:p>
          <a:p>
            <a:r>
              <a:rPr lang="en-US" dirty="0"/>
              <a:t>Second, letting users manage their own data keeps </a:t>
            </a:r>
            <a:r>
              <a:rPr lang="en-US" dirty="0" err="1"/>
              <a:t>AsyncTask</a:t>
            </a:r>
            <a:r>
              <a:rPr lang="en-US" dirty="0"/>
              <a:t> lightweight and non-intrusive – there is no need to modify your data structures to fit our framework. This is different from models that count on data abstraction, such as </a:t>
            </a:r>
            <a:r>
              <a:rPr lang="en-US" dirty="0" err="1"/>
              <a:t>fastflow</a:t>
            </a:r>
            <a:r>
              <a:rPr lang="en-US" dirty="0"/>
              <a:t> and TBB’s pipeline programming mode, requiring users to rewrite their code to library-specific data abstraction in order to gain parallelism.</a:t>
            </a:r>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27</a:t>
            </a:fld>
            <a:endParaRPr lang="en-US"/>
          </a:p>
        </p:txBody>
      </p:sp>
    </p:spTree>
    <p:extLst>
      <p:ext uri="{BB962C8B-B14F-4D97-AF65-F5344CB8AC3E}">
        <p14:creationId xmlns:p14="http://schemas.microsoft.com/office/powerpoint/2010/main" val="28732827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FCAA18-A5A5-11EA-45FC-27D2C1B52F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FB54CB-B48A-03B8-1A23-7176D3245F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B12229-2878-82C9-9296-6C514BF99C2C}"/>
              </a:ext>
            </a:extLst>
          </p:cNvPr>
          <p:cNvSpPr>
            <a:spLocks noGrp="1"/>
          </p:cNvSpPr>
          <p:nvPr>
            <p:ph type="body" idx="1"/>
          </p:nvPr>
        </p:nvSpPr>
        <p:spPr/>
        <p:txBody>
          <a:bodyPr/>
          <a:lstStyle/>
          <a:p>
            <a:r>
              <a:rPr lang="en-US" dirty="0"/>
              <a:t>Now, I am going to talk about how we overcome the scheduling challenges to support our programming model. </a:t>
            </a:r>
          </a:p>
          <a:p>
            <a:endParaRPr lang="en-US" dirty="0"/>
          </a:p>
        </p:txBody>
      </p:sp>
      <p:sp>
        <p:nvSpPr>
          <p:cNvPr id="4" name="Slide Number Placeholder 3">
            <a:extLst>
              <a:ext uri="{FF2B5EF4-FFF2-40B4-BE49-F238E27FC236}">
                <a16:creationId xmlns:a16="http://schemas.microsoft.com/office/drawing/2014/main" id="{55717688-A5E7-17BC-CD62-7A57539E50F5}"/>
              </a:ext>
            </a:extLst>
          </p:cNvPr>
          <p:cNvSpPr>
            <a:spLocks noGrp="1"/>
          </p:cNvSpPr>
          <p:nvPr>
            <p:ph type="sldNum" sz="quarter" idx="5"/>
          </p:nvPr>
        </p:nvSpPr>
        <p:spPr/>
        <p:txBody>
          <a:bodyPr/>
          <a:lstStyle/>
          <a:p>
            <a:fld id="{3E3A3637-B08E-7B43-A90A-62B08360F3FF}" type="slidenum">
              <a:rPr lang="en-US" smtClean="0"/>
              <a:t>28</a:t>
            </a:fld>
            <a:endParaRPr lang="en-US"/>
          </a:p>
        </p:txBody>
      </p:sp>
    </p:spTree>
    <p:extLst>
      <p:ext uri="{BB962C8B-B14F-4D97-AF65-F5344CB8AC3E}">
        <p14:creationId xmlns:p14="http://schemas.microsoft.com/office/powerpoint/2010/main" val="5696717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777169"/>
          </a:xfrm>
        </p:spPr>
        <p:txBody>
          <a:bodyPr/>
          <a:lstStyle/>
          <a:p>
            <a:r>
              <a:rPr lang="en-US" dirty="0"/>
              <a:t>Our scheduler is built on top of </a:t>
            </a:r>
            <a:r>
              <a:rPr lang="en-US" dirty="0" err="1"/>
              <a:t>Taskflow’s</a:t>
            </a:r>
            <a:r>
              <a:rPr lang="en-US" dirty="0"/>
              <a:t> work-stealing scheduler which has two levels, task level and worker level.</a:t>
            </a:r>
          </a:p>
          <a:p>
            <a:endParaRPr lang="en-US" dirty="0"/>
          </a:p>
          <a:p>
            <a:r>
              <a:rPr lang="en-US" dirty="0"/>
              <a:t>At the task level, the job is to decide which task to enqueue to which worker whenever its dependency is satisfied.</a:t>
            </a:r>
          </a:p>
          <a:p>
            <a:endParaRPr lang="en-US" dirty="0"/>
          </a:p>
          <a:p>
            <a:r>
              <a:rPr lang="en-US" dirty="0"/>
              <a:t>At the worker level, the job is to decide which worker to run which task whenever a task is available.</a:t>
            </a:r>
          </a:p>
          <a:p>
            <a:endParaRPr lang="en-US" dirty="0"/>
          </a:p>
          <a:p>
            <a:r>
              <a:rPr lang="en-US" dirty="0"/>
              <a:t>This is a masterpiece of work, and I can’t cover all the details in the interest of time. If you’re interested, I encourage you to check out the original Taskflow research paper that we published in TPDS.</a:t>
            </a:r>
          </a:p>
        </p:txBody>
      </p:sp>
      <p:sp>
        <p:nvSpPr>
          <p:cNvPr id="4" name="Slide Number Placeholder 3"/>
          <p:cNvSpPr>
            <a:spLocks noGrp="1"/>
          </p:cNvSpPr>
          <p:nvPr>
            <p:ph type="sldNum" sz="quarter" idx="5"/>
          </p:nvPr>
        </p:nvSpPr>
        <p:spPr/>
        <p:txBody>
          <a:bodyPr/>
          <a:lstStyle/>
          <a:p>
            <a:fld id="{AAE100B7-F0F0-BA4B-98D9-DC51A8C921F3}" type="slidenum">
              <a:rPr lang="en-US" smtClean="0"/>
              <a:t>29</a:t>
            </a:fld>
            <a:endParaRPr lang="en-US"/>
          </a:p>
        </p:txBody>
      </p:sp>
    </p:spTree>
    <p:extLst>
      <p:ext uri="{BB962C8B-B14F-4D97-AF65-F5344CB8AC3E}">
        <p14:creationId xmlns:p14="http://schemas.microsoft.com/office/powerpoint/2010/main" val="304465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probably already know, parallel computing has advanced many of our application performance to a new level that is previously out of reach. </a:t>
            </a:r>
          </a:p>
          <a:p>
            <a:endParaRPr lang="en-US" dirty="0"/>
          </a:p>
          <a:p>
            <a:r>
              <a:rPr lang="en-US" dirty="0"/>
              <a:t>For example, if you want to train a machine learning model, with 40 CPUs, you can get 10x speed-up. With one GPU, you can bring another 10x speed-up.</a:t>
            </a:r>
          </a:p>
        </p:txBody>
      </p:sp>
      <p:sp>
        <p:nvSpPr>
          <p:cNvPr id="4" name="Slide Number Placeholder 3"/>
          <p:cNvSpPr>
            <a:spLocks noGrp="1"/>
          </p:cNvSpPr>
          <p:nvPr>
            <p:ph type="sldNum" sz="quarter" idx="5"/>
          </p:nvPr>
        </p:nvSpPr>
        <p:spPr/>
        <p:txBody>
          <a:bodyPr/>
          <a:lstStyle/>
          <a:p>
            <a:fld id="{AAE100B7-F0F0-BA4B-98D9-DC51A8C921F3}" type="slidenum">
              <a:rPr lang="en-US" smtClean="0"/>
              <a:t>3</a:t>
            </a:fld>
            <a:endParaRPr lang="en-US"/>
          </a:p>
        </p:txBody>
      </p:sp>
    </p:spTree>
    <p:extLst>
      <p:ext uri="{BB962C8B-B14F-4D97-AF65-F5344CB8AC3E}">
        <p14:creationId xmlns:p14="http://schemas.microsoft.com/office/powerpoint/2010/main" val="1310093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D032BB-01B4-698B-7DCE-065E891FE4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0E633F-3F0D-A691-235A-F3A8022F67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78A970-7724-5BFB-E215-78B2AF6420B9}"/>
              </a:ext>
            </a:extLst>
          </p:cNvPr>
          <p:cNvSpPr>
            <a:spLocks noGrp="1"/>
          </p:cNvSpPr>
          <p:nvPr>
            <p:ph type="body" idx="1"/>
          </p:nvPr>
        </p:nvSpPr>
        <p:spPr/>
        <p:txBody>
          <a:bodyPr/>
          <a:lstStyle/>
          <a:p>
            <a:r>
              <a:rPr lang="en-US" dirty="0"/>
              <a:t>Instead, I am going to focus on how we schedule a dynamic task graph atop the work-stealing facility in Taskflow </a:t>
            </a:r>
          </a:p>
          <a:p>
            <a:endParaRPr lang="en-US" dirty="0"/>
          </a:p>
          <a:p>
            <a:r>
              <a:rPr lang="en-US" dirty="0"/>
              <a:t>There are three challenges to overcome:</a:t>
            </a:r>
          </a:p>
          <a:p>
            <a:endParaRPr lang="en-US" dirty="0"/>
          </a:p>
          <a:p>
            <a:r>
              <a:rPr lang="en-US" dirty="0"/>
              <a:t>#1. ABA: Dependent async tasks must exist correctly — we cannot specify a dependency that points to an invalid memory location.</a:t>
            </a:r>
          </a:p>
          <a:p>
            <a:endParaRPr lang="en-US" dirty="0"/>
          </a:p>
          <a:p>
            <a:r>
              <a:rPr lang="en-US" dirty="0"/>
              <a:t>#2 Data race: because task graph construction and execution in DTGP can happen simultaneously, multiple workers may concurrently access the successor of a dependent-async task. We must prevent data race.</a:t>
            </a:r>
          </a:p>
          <a:p>
            <a:endParaRPr lang="en-US" dirty="0"/>
          </a:p>
          <a:p>
            <a:r>
              <a:rPr lang="en-US" dirty="0"/>
              <a:t>#3 Synchronization: Applications may issue fine-grained wait calls at any time, so we need to ensure synchronization does not introduce significant overhead.</a:t>
            </a:r>
          </a:p>
        </p:txBody>
      </p:sp>
      <p:sp>
        <p:nvSpPr>
          <p:cNvPr id="4" name="Slide Number Placeholder 3">
            <a:extLst>
              <a:ext uri="{FF2B5EF4-FFF2-40B4-BE49-F238E27FC236}">
                <a16:creationId xmlns:a16="http://schemas.microsoft.com/office/drawing/2014/main" id="{C160D11D-15C2-8F07-B423-7306C3767AB2}"/>
              </a:ext>
            </a:extLst>
          </p:cNvPr>
          <p:cNvSpPr>
            <a:spLocks noGrp="1"/>
          </p:cNvSpPr>
          <p:nvPr>
            <p:ph type="sldNum" sz="quarter" idx="5"/>
          </p:nvPr>
        </p:nvSpPr>
        <p:spPr/>
        <p:txBody>
          <a:bodyPr/>
          <a:lstStyle/>
          <a:p>
            <a:fld id="{AAE100B7-F0F0-BA4B-98D9-DC51A8C921F3}" type="slidenum">
              <a:rPr lang="en-US" smtClean="0"/>
              <a:t>30</a:t>
            </a:fld>
            <a:endParaRPr lang="en-US"/>
          </a:p>
        </p:txBody>
      </p:sp>
    </p:spTree>
    <p:extLst>
      <p:ext uri="{BB962C8B-B14F-4D97-AF65-F5344CB8AC3E}">
        <p14:creationId xmlns:p14="http://schemas.microsoft.com/office/powerpoint/2010/main" val="7666358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challenge #1: ABA.</a:t>
            </a:r>
          </a:p>
          <a:p>
            <a:endParaRPr lang="en-US" dirty="0"/>
          </a:p>
          <a:p>
            <a:r>
              <a:rPr lang="en-US" dirty="0"/>
              <a:t>ABA means, every time you specify a task dependency, such as the task B depending on A over here, that task A needs to refer to the right task A.  This is because in dynamic task graph programming, when task A is created, it may start immediately and finish before you want to use it. </a:t>
            </a:r>
          </a:p>
          <a:p>
            <a:endParaRPr lang="en-US" dirty="0"/>
          </a:p>
          <a:p>
            <a:r>
              <a:rPr lang="en-US" dirty="0"/>
              <a:t>(click) Now, If task A finishes quickly and its resources are reclaimed by its running worker due to memory pool optimization or object recycling, then the “task A” you refer to may not be the original one—even though it has the same memory address. This is the classical ABA problem.</a:t>
            </a:r>
          </a:p>
        </p:txBody>
      </p:sp>
      <p:sp>
        <p:nvSpPr>
          <p:cNvPr id="4" name="Slide Number Placeholder 3"/>
          <p:cNvSpPr>
            <a:spLocks noGrp="1"/>
          </p:cNvSpPr>
          <p:nvPr>
            <p:ph type="sldNum" sz="quarter" idx="5"/>
          </p:nvPr>
        </p:nvSpPr>
        <p:spPr/>
        <p:txBody>
          <a:bodyPr/>
          <a:lstStyle/>
          <a:p>
            <a:fld id="{3E3A3637-B08E-7B43-A90A-62B08360F3FF}" type="slidenum">
              <a:rPr lang="en-US" smtClean="0"/>
              <a:t>31</a:t>
            </a:fld>
            <a:endParaRPr lang="en-US"/>
          </a:p>
        </p:txBody>
      </p:sp>
    </p:spTree>
    <p:extLst>
      <p:ext uri="{BB962C8B-B14F-4D97-AF65-F5344CB8AC3E}">
        <p14:creationId xmlns:p14="http://schemas.microsoft.com/office/powerpoint/2010/main" val="34677375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solve this problem, we have introduced a special handle, called </a:t>
            </a:r>
            <a:r>
              <a:rPr lang="en-US" dirty="0" err="1"/>
              <a:t>AsyncTask</a:t>
            </a:r>
            <a:r>
              <a:rPr lang="en-US" dirty="0"/>
              <a:t>, that requires the application to retain a shared ownership of each task needed. </a:t>
            </a:r>
          </a:p>
          <a:p>
            <a:endParaRPr lang="en-US" dirty="0"/>
          </a:p>
          <a:p>
            <a:r>
              <a:rPr lang="en-US" dirty="0"/>
              <a:t>(click) This </a:t>
            </a:r>
            <a:r>
              <a:rPr lang="en-US" dirty="0" err="1"/>
              <a:t>AsyncTask</a:t>
            </a:r>
            <a:r>
              <a:rPr lang="en-US" dirty="0"/>
              <a:t> handle acts like a std::</a:t>
            </a:r>
            <a:r>
              <a:rPr lang="en-US" dirty="0" err="1"/>
              <a:t>shared_ptr</a:t>
            </a:r>
            <a:r>
              <a:rPr lang="en-US" dirty="0"/>
              <a:t> to ensure tasks will stay alive when they are used.</a:t>
            </a:r>
          </a:p>
          <a:p>
            <a:endParaRPr lang="en-US" dirty="0"/>
          </a:p>
          <a:p>
            <a:r>
              <a:rPr lang="en-US" dirty="0"/>
              <a:t>With this shared ownership, we can guarantee that any specified task dependencies will exist correctly and will not have the ABA problem.</a:t>
            </a:r>
          </a:p>
        </p:txBody>
      </p:sp>
      <p:sp>
        <p:nvSpPr>
          <p:cNvPr id="4" name="Slide Number Placeholder 3"/>
          <p:cNvSpPr>
            <a:spLocks noGrp="1"/>
          </p:cNvSpPr>
          <p:nvPr>
            <p:ph type="sldNum" sz="quarter" idx="5"/>
          </p:nvPr>
        </p:nvSpPr>
        <p:spPr/>
        <p:txBody>
          <a:bodyPr/>
          <a:lstStyle/>
          <a:p>
            <a:fld id="{3E3A3637-B08E-7B43-A90A-62B08360F3FF}" type="slidenum">
              <a:rPr lang="en-US" smtClean="0"/>
              <a:t>32</a:t>
            </a:fld>
            <a:endParaRPr lang="en-US"/>
          </a:p>
        </p:txBody>
      </p:sp>
    </p:spTree>
    <p:extLst>
      <p:ext uri="{BB962C8B-B14F-4D97-AF65-F5344CB8AC3E}">
        <p14:creationId xmlns:p14="http://schemas.microsoft.com/office/powerpoint/2010/main" val="29633369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challenge is data race because multiple threads may simultaneously access the successors of a task. </a:t>
            </a:r>
          </a:p>
          <a:p>
            <a:endParaRPr lang="en-US" dirty="0"/>
          </a:p>
          <a:p>
            <a:r>
              <a:rPr lang="en-US" dirty="0"/>
              <a:t>In this example, both B and C want to add themselves to the successors of A. Meanwhile, A may also want to remove its successors when it finishes.</a:t>
            </a:r>
          </a:p>
          <a:p>
            <a:endParaRPr lang="en-US" dirty="0"/>
          </a:p>
          <a:p>
            <a:r>
              <a:rPr lang="en-US" dirty="0"/>
              <a:t>A very simple solution, of course, is to use mutex to enable exclusive access, but mutex is very pricy especially when you have many dependencies on a task.</a:t>
            </a:r>
          </a:p>
          <a:p>
            <a:endParaRPr lang="en-US" dirty="0"/>
          </a:p>
          <a:p>
            <a:r>
              <a:rPr lang="en-US" dirty="0"/>
              <a:t>Instead, we use compare-and-swap (CAS) operation with spinning to enable exclusive access. This spinning does not incur much overhead as most task graphs in real world are sparse. If you task graph is very dense, probably DTGP is not the right solution to your application…</a:t>
            </a:r>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33</a:t>
            </a:fld>
            <a:endParaRPr lang="en-US"/>
          </a:p>
        </p:txBody>
      </p:sp>
    </p:spTree>
    <p:extLst>
      <p:ext uri="{BB962C8B-B14F-4D97-AF65-F5344CB8AC3E}">
        <p14:creationId xmlns:p14="http://schemas.microsoft.com/office/powerpoint/2010/main" val="14580530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final challenge is synchronization. Users can issue both coarse- and fine-grained synchronizations at any time, such as waiting for the entire graph to finish or waiting for a particular subgraph to finish.</a:t>
            </a:r>
          </a:p>
          <a:p>
            <a:endParaRPr lang="en-US" dirty="0"/>
          </a:p>
          <a:p>
            <a:r>
              <a:rPr lang="en-US" dirty="0"/>
              <a:t>To synchronize the execution, one simple solution is to use a mutex plus a condition variable to notify the application when the condition is satisfied, like the number of tasks becomes zero. However, this lock-based solution can be expensive when the number of tasks and the number of threads become large.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reduce synchronization overhead, </a:t>
            </a:r>
            <a:r>
              <a:rPr lang="en-US" sz="1200" dirty="0">
                <a:solidFill>
                  <a:schemeClr val="bg1"/>
                </a:solidFill>
                <a:latin typeface="Arial" panose="020B0604020202020204" pitchFamily="34" charset="0"/>
                <a:cs typeface="Arial" panose="020B0604020202020204" pitchFamily="34" charset="0"/>
              </a:rPr>
              <a:t>we leverage C++20 atomic variables to perform waiting/notifying operations</a:t>
            </a:r>
            <a:r>
              <a:rPr lang="en-US" dirty="0"/>
              <a:t>, which allows much of the synchronization to happen in user space rather than in the kernel.</a:t>
            </a:r>
          </a:p>
        </p:txBody>
      </p:sp>
      <p:sp>
        <p:nvSpPr>
          <p:cNvPr id="4" name="Slide Number Placeholder 3"/>
          <p:cNvSpPr>
            <a:spLocks noGrp="1"/>
          </p:cNvSpPr>
          <p:nvPr>
            <p:ph type="sldNum" sz="quarter" idx="5"/>
          </p:nvPr>
        </p:nvSpPr>
        <p:spPr/>
        <p:txBody>
          <a:bodyPr/>
          <a:lstStyle/>
          <a:p>
            <a:fld id="{AAE100B7-F0F0-BA4B-98D9-DC51A8C921F3}" type="slidenum">
              <a:rPr lang="en-US" smtClean="0"/>
              <a:t>34</a:t>
            </a:fld>
            <a:endParaRPr lang="en-US"/>
          </a:p>
        </p:txBody>
      </p:sp>
    </p:spTree>
    <p:extLst>
      <p:ext uri="{BB962C8B-B14F-4D97-AF65-F5344CB8AC3E}">
        <p14:creationId xmlns:p14="http://schemas.microsoft.com/office/powerpoint/2010/main" val="615381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all these ideas, our scheduling algorithm is completely lock-free. There is no mutex involved, of course, with C++20.</a:t>
            </a:r>
          </a:p>
          <a:p>
            <a:endParaRPr lang="en-US" dirty="0"/>
          </a:p>
          <a:p>
            <a:r>
              <a:rPr lang="en-US" dirty="0"/>
              <a:t>We have published this algorithm in ICCAD 2023, and I encourage you to check out the paper for more details.</a:t>
            </a:r>
          </a:p>
        </p:txBody>
      </p:sp>
      <p:sp>
        <p:nvSpPr>
          <p:cNvPr id="4" name="Slide Number Placeholder 3"/>
          <p:cNvSpPr>
            <a:spLocks noGrp="1"/>
          </p:cNvSpPr>
          <p:nvPr>
            <p:ph type="sldNum" sz="quarter" idx="5"/>
          </p:nvPr>
        </p:nvSpPr>
        <p:spPr/>
        <p:txBody>
          <a:bodyPr/>
          <a:lstStyle/>
          <a:p>
            <a:fld id="{AAE100B7-F0F0-BA4B-98D9-DC51A8C921F3}" type="slidenum">
              <a:rPr lang="en-US" smtClean="0"/>
              <a:t>35</a:t>
            </a:fld>
            <a:endParaRPr lang="en-US"/>
          </a:p>
        </p:txBody>
      </p:sp>
    </p:spTree>
    <p:extLst>
      <p:ext uri="{BB962C8B-B14F-4D97-AF65-F5344CB8AC3E}">
        <p14:creationId xmlns:p14="http://schemas.microsoft.com/office/powerpoint/2010/main" val="24497322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D2B41C-3E54-0AF6-9B5C-D5507B521D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D4FBCD-F1B3-9135-20E8-594EAEF2BE8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64B111-84F7-DD0A-310E-360058842B04}"/>
              </a:ext>
            </a:extLst>
          </p:cNvPr>
          <p:cNvSpPr>
            <a:spLocks noGrp="1"/>
          </p:cNvSpPr>
          <p:nvPr>
            <p:ph type="body" idx="1"/>
          </p:nvPr>
        </p:nvSpPr>
        <p:spPr/>
        <p:txBody>
          <a:bodyPr/>
          <a:lstStyle/>
          <a:p>
            <a:r>
              <a:rPr lang="en-US" dirty="0"/>
              <a:t>Now, I am going to demonstrate the efficiency of </a:t>
            </a:r>
            <a:r>
              <a:rPr lang="en-US" dirty="0" err="1"/>
              <a:t>AsyncTask</a:t>
            </a:r>
            <a:r>
              <a:rPr lang="en-US" dirty="0"/>
              <a:t>.</a:t>
            </a:r>
          </a:p>
        </p:txBody>
      </p:sp>
      <p:sp>
        <p:nvSpPr>
          <p:cNvPr id="4" name="Slide Number Placeholder 3">
            <a:extLst>
              <a:ext uri="{FF2B5EF4-FFF2-40B4-BE49-F238E27FC236}">
                <a16:creationId xmlns:a16="http://schemas.microsoft.com/office/drawing/2014/main" id="{FA17F549-E6D9-4A91-96E9-56C4EB51885A}"/>
              </a:ext>
            </a:extLst>
          </p:cNvPr>
          <p:cNvSpPr>
            <a:spLocks noGrp="1"/>
          </p:cNvSpPr>
          <p:nvPr>
            <p:ph type="sldNum" sz="quarter" idx="5"/>
          </p:nvPr>
        </p:nvSpPr>
        <p:spPr/>
        <p:txBody>
          <a:bodyPr/>
          <a:lstStyle/>
          <a:p>
            <a:fld id="{3E3A3637-B08E-7B43-A90A-62B08360F3FF}" type="slidenum">
              <a:rPr lang="en-US" smtClean="0"/>
              <a:t>36</a:t>
            </a:fld>
            <a:endParaRPr lang="en-US"/>
          </a:p>
        </p:txBody>
      </p:sp>
    </p:spTree>
    <p:extLst>
      <p:ext uri="{BB962C8B-B14F-4D97-AF65-F5344CB8AC3E}">
        <p14:creationId xmlns:p14="http://schemas.microsoft.com/office/powerpoint/2010/main" val="7792105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evaluate the performance of </a:t>
            </a:r>
            <a:r>
              <a:rPr lang="en-US" dirty="0" err="1"/>
              <a:t>AsyncTask</a:t>
            </a:r>
            <a:r>
              <a:rPr lang="en-US" dirty="0"/>
              <a:t> on both microbenchmarks and a real-world application to study its performance w/o and w/ the impact of application tasks.</a:t>
            </a:r>
          </a:p>
          <a:p>
            <a:endParaRPr lang="en-US" dirty="0"/>
          </a:p>
          <a:p>
            <a:r>
              <a:rPr lang="en-US" dirty="0"/>
              <a:t>In terms of microbenchmarks, we measure the performance on four commonly used task graph patterns:</a:t>
            </a:r>
          </a:p>
          <a:p>
            <a:endParaRPr lang="en-US" dirty="0"/>
          </a:p>
          <a:p>
            <a:r>
              <a:rPr lang="en-US" b="1" dirty="0"/>
              <a:t>In Linear chain</a:t>
            </a:r>
            <a:r>
              <a:rPr lang="en-US" dirty="0"/>
              <a:t>, tasks are executed sequentially, one after another.</a:t>
            </a:r>
          </a:p>
          <a:p>
            <a:r>
              <a:rPr lang="en-US" b="1" dirty="0"/>
              <a:t>In Binary tree</a:t>
            </a:r>
            <a:r>
              <a:rPr lang="en-US" dirty="0"/>
              <a:t>, each task spawns two dependent tasks, </a:t>
            </a:r>
          </a:p>
          <a:p>
            <a:r>
              <a:rPr lang="en-US" b="1" dirty="0"/>
              <a:t>In Embarrassing parallelism</a:t>
            </a:r>
            <a:r>
              <a:rPr lang="en-US" dirty="0"/>
              <a:t>, all tasks are independent and can run simultaneously without any dependencies.</a:t>
            </a:r>
          </a:p>
          <a:p>
            <a:r>
              <a:rPr lang="en-US" b="1" dirty="0"/>
              <a:t>In Random graph</a:t>
            </a:r>
            <a:r>
              <a:rPr lang="en-US" dirty="0"/>
              <a:t>, tasks have dependencies assigned arbitrarily, representing irregular workloads.</a:t>
            </a:r>
          </a:p>
          <a:p>
            <a:endParaRPr lang="en-US" dirty="0"/>
          </a:p>
          <a:p>
            <a:r>
              <a:rPr lang="en-US" dirty="0"/>
              <a:t>In terms of the real-world application, we use </a:t>
            </a:r>
            <a:r>
              <a:rPr lang="en-US" dirty="0" err="1"/>
              <a:t>AsyncTask</a:t>
            </a:r>
            <a:r>
              <a:rPr lang="en-US" dirty="0"/>
              <a:t> to implement a task-parallel static timing analysis application in VLSI where we parallelize the timing propagation algorithm using </a:t>
            </a:r>
            <a:r>
              <a:rPr lang="en-US" dirty="0" err="1"/>
              <a:t>AsyncTask</a:t>
            </a:r>
            <a:r>
              <a:rPr lang="en-US" dirty="0"/>
              <a:t>.</a:t>
            </a:r>
          </a:p>
        </p:txBody>
      </p:sp>
      <p:sp>
        <p:nvSpPr>
          <p:cNvPr id="4" name="Slide Number Placeholder 3"/>
          <p:cNvSpPr>
            <a:spLocks noGrp="1"/>
          </p:cNvSpPr>
          <p:nvPr>
            <p:ph type="sldNum" sz="quarter" idx="5"/>
          </p:nvPr>
        </p:nvSpPr>
        <p:spPr/>
        <p:txBody>
          <a:bodyPr/>
          <a:lstStyle/>
          <a:p>
            <a:fld id="{3E3A3637-B08E-7B43-A90A-62B08360F3FF}" type="slidenum">
              <a:rPr lang="en-US" smtClean="0"/>
              <a:t>37</a:t>
            </a:fld>
            <a:endParaRPr lang="en-US"/>
          </a:p>
        </p:txBody>
      </p:sp>
    </p:spTree>
    <p:extLst>
      <p:ext uri="{BB962C8B-B14F-4D97-AF65-F5344CB8AC3E}">
        <p14:creationId xmlns:p14="http://schemas.microsoft.com/office/powerpoint/2010/main" val="367067372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consider the following baselines, OpenMP Tasking, </a:t>
            </a:r>
            <a:r>
              <a:rPr lang="en-US" dirty="0" err="1"/>
              <a:t>PaRSEC</a:t>
            </a:r>
            <a:r>
              <a:rPr lang="en-US" dirty="0"/>
              <a:t>, </a:t>
            </a:r>
            <a:r>
              <a:rPr lang="en-US" dirty="0" err="1"/>
              <a:t>OpenCilk</a:t>
            </a:r>
            <a:r>
              <a:rPr lang="en-US" dirty="0"/>
              <a:t>, and </a:t>
            </a:r>
            <a:r>
              <a:rPr lang="en-US" dirty="0" err="1"/>
              <a:t>AsyncTask</a:t>
            </a:r>
            <a:r>
              <a:rPr lang="en-US" dirty="0"/>
              <a:t> LK and </a:t>
            </a:r>
            <a:r>
              <a:rPr lang="en-US" dirty="0" err="1"/>
              <a:t>AsyncTask</a:t>
            </a:r>
            <a:r>
              <a:rPr lang="en-US" dirty="0"/>
              <a:t> CV.</a:t>
            </a:r>
          </a:p>
          <a:p>
            <a:endParaRPr lang="en-US" dirty="0"/>
          </a:p>
          <a:p>
            <a:r>
              <a:rPr lang="en-US" dirty="0" err="1"/>
              <a:t>AsyncTask</a:t>
            </a:r>
            <a:r>
              <a:rPr lang="en-US" dirty="0"/>
              <a:t> LK replaced our scheduler with OpenMP’s task scheduler, which leverages a lock-based hash table to keep track of tasks and their dependency handles. This comparison allows us to measure how good our lock-free scheduling algorithm is.</a:t>
            </a:r>
          </a:p>
          <a:p>
            <a:endParaRPr lang="en-US" dirty="0"/>
          </a:p>
          <a:p>
            <a:r>
              <a:rPr lang="en-US" dirty="0" err="1"/>
              <a:t>AsyncTask</a:t>
            </a:r>
            <a:r>
              <a:rPr lang="en-US" dirty="0"/>
              <a:t> CV replaced our atomic variable-based notification algorithm with condition variable. This comparison allows us to see how good our C++20 notification algorithm is.</a:t>
            </a:r>
          </a:p>
          <a:p>
            <a:endParaRPr lang="en-US" dirty="0"/>
          </a:p>
          <a:p>
            <a:r>
              <a:rPr lang="en-US" dirty="0"/>
              <a:t>All programs are compiled using G++12 with C++20 standard enabled and optimization flag O3. </a:t>
            </a:r>
          </a:p>
          <a:p>
            <a:endParaRPr lang="en-US" dirty="0"/>
          </a:p>
          <a:p>
            <a:r>
              <a:rPr lang="en-US" dirty="0"/>
              <a:t>The machine we tested is a 64-bit </a:t>
            </a:r>
            <a:r>
              <a:rPr lang="en-US" dirty="0" err="1"/>
              <a:t>linux</a:t>
            </a:r>
            <a:r>
              <a:rPr lang="en-US" dirty="0"/>
              <a:t> machine with 128 GB RAM and 20 Intel i5 cores each at 4.8 GHz. All data is an average of ten runs.</a:t>
            </a:r>
          </a:p>
        </p:txBody>
      </p:sp>
      <p:sp>
        <p:nvSpPr>
          <p:cNvPr id="4" name="Slide Number Placeholder 3"/>
          <p:cNvSpPr>
            <a:spLocks noGrp="1"/>
          </p:cNvSpPr>
          <p:nvPr>
            <p:ph type="sldNum" sz="quarter" idx="5"/>
          </p:nvPr>
        </p:nvSpPr>
        <p:spPr/>
        <p:txBody>
          <a:bodyPr/>
          <a:lstStyle/>
          <a:p>
            <a:fld id="{3E3A3637-B08E-7B43-A90A-62B08360F3FF}" type="slidenum">
              <a:rPr lang="en-US" smtClean="0"/>
              <a:t>38</a:t>
            </a:fld>
            <a:endParaRPr lang="en-US"/>
          </a:p>
        </p:txBody>
      </p:sp>
    </p:spTree>
    <p:extLst>
      <p:ext uri="{BB962C8B-B14F-4D97-AF65-F5344CB8AC3E}">
        <p14:creationId xmlns:p14="http://schemas.microsoft.com/office/powerpoint/2010/main" val="27908774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plots the performance comparison for the four microbenchmarks, linear chain, binary tree, embarrassing parallelism, and random graph.</a:t>
            </a:r>
          </a:p>
          <a:p>
            <a:endParaRPr lang="en-US" dirty="0"/>
          </a:p>
          <a:p>
            <a:r>
              <a:rPr lang="en-US" dirty="0"/>
              <a:t>In general, </a:t>
            </a:r>
            <a:r>
              <a:rPr lang="en-US" dirty="0" err="1"/>
              <a:t>AsyncTask</a:t>
            </a:r>
            <a:r>
              <a:rPr lang="en-US" dirty="0"/>
              <a:t> is doing a very good job, outperforming baselines in nearly all scenarios. </a:t>
            </a:r>
          </a:p>
          <a:p>
            <a:endParaRPr lang="en-US" dirty="0"/>
          </a:p>
          <a:p>
            <a:r>
              <a:rPr lang="en-US" dirty="0"/>
              <a:t>For example, in random graph, as we increase the number of tasks, </a:t>
            </a:r>
            <a:r>
              <a:rPr lang="en-US" dirty="0" err="1"/>
              <a:t>AsyncTask</a:t>
            </a:r>
            <a:r>
              <a:rPr lang="en-US" dirty="0"/>
              <a:t> scales much better than the other baselines, and the gap to OpenMP continues to enlarge. </a:t>
            </a:r>
          </a:p>
          <a:p>
            <a:endParaRPr lang="en-US" dirty="0"/>
          </a:p>
          <a:p>
            <a:r>
              <a:rPr lang="en-US" dirty="0"/>
              <a:t>For a fixed graph of 2M tasks, runtime decreases as the number of threads increases and saturates at about 4 threads. Of course, this depends on the maximum parallelism available in the task graph.</a:t>
            </a:r>
          </a:p>
          <a:p>
            <a:endParaRPr lang="en-US" dirty="0"/>
          </a:p>
          <a:p>
            <a:r>
              <a:rPr lang="en-US" dirty="0"/>
              <a:t>Similar trend can also be observed in the other three microbenchmarks.</a:t>
            </a:r>
          </a:p>
        </p:txBody>
      </p:sp>
      <p:sp>
        <p:nvSpPr>
          <p:cNvPr id="4" name="Slide Number Placeholder 3"/>
          <p:cNvSpPr>
            <a:spLocks noGrp="1"/>
          </p:cNvSpPr>
          <p:nvPr>
            <p:ph type="sldNum" sz="quarter" idx="5"/>
          </p:nvPr>
        </p:nvSpPr>
        <p:spPr/>
        <p:txBody>
          <a:bodyPr/>
          <a:lstStyle/>
          <a:p>
            <a:fld id="{3E3A3637-B08E-7B43-A90A-62B08360F3FF}" type="slidenum">
              <a:rPr lang="en-US" smtClean="0"/>
              <a:t>39</a:t>
            </a:fld>
            <a:endParaRPr lang="en-US"/>
          </a:p>
        </p:txBody>
      </p:sp>
    </p:spTree>
    <p:extLst>
      <p:ext uri="{BB962C8B-B14F-4D97-AF65-F5344CB8AC3E}">
        <p14:creationId xmlns:p14="http://schemas.microsoft.com/office/powerpoint/2010/main" val="13456515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importantly, modern hardware has been designed to run in parallel for performance. </a:t>
            </a:r>
          </a:p>
          <a:p>
            <a:endParaRPr lang="en-US" dirty="0"/>
          </a:p>
          <a:p>
            <a:r>
              <a:rPr lang="en-US" dirty="0"/>
              <a:t>For example, here I am showing you an example of the Intel Haswell microarchitecture, which is released in 2013. This architecture typically comes with four cores and has an integrated GPU.</a:t>
            </a:r>
          </a:p>
          <a:p>
            <a:endParaRPr lang="en-US" dirty="0"/>
          </a:p>
          <a:p>
            <a:r>
              <a:rPr lang="en-US" dirty="0"/>
              <a:t>It is based on the superscalar architecture that can issue and complete multiple independent instructions per cycle. It also supports hyper-threading technology that allows a single physical CPU core to appear as two logical processors to the operating system.</a:t>
            </a:r>
          </a:p>
          <a:p>
            <a:endParaRPr lang="en-US" dirty="0"/>
          </a:p>
          <a:p>
            <a:r>
              <a:rPr lang="en-US" dirty="0"/>
              <a:t>(click) So, if you don’t do parallel programming, you are not utilizing your hardware efficiently.</a:t>
            </a:r>
          </a:p>
        </p:txBody>
      </p:sp>
      <p:sp>
        <p:nvSpPr>
          <p:cNvPr id="4" name="Slide Number Placeholder 3"/>
          <p:cNvSpPr>
            <a:spLocks noGrp="1"/>
          </p:cNvSpPr>
          <p:nvPr>
            <p:ph type="sldNum" sz="quarter" idx="5"/>
          </p:nvPr>
        </p:nvSpPr>
        <p:spPr/>
        <p:txBody>
          <a:bodyPr/>
          <a:lstStyle/>
          <a:p>
            <a:fld id="{3E3A3637-B08E-7B43-A90A-62B08360F3FF}" type="slidenum">
              <a:rPr lang="en-US" smtClean="0"/>
              <a:t>4</a:t>
            </a:fld>
            <a:endParaRPr lang="en-US"/>
          </a:p>
        </p:txBody>
      </p:sp>
    </p:spTree>
    <p:extLst>
      <p:ext uri="{BB962C8B-B14F-4D97-AF65-F5344CB8AC3E}">
        <p14:creationId xmlns:p14="http://schemas.microsoft.com/office/powerpoint/2010/main" val="17354742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measured the ease of use of </a:t>
            </a:r>
            <a:r>
              <a:rPr lang="en-US" dirty="0" err="1"/>
              <a:t>AsyncTask</a:t>
            </a:r>
            <a:r>
              <a:rPr lang="en-US" dirty="0"/>
              <a:t> by surveying over 300 graduate students in my HPC courses at UW-Madison.</a:t>
            </a:r>
          </a:p>
          <a:p>
            <a:endParaRPr lang="en-US" dirty="0"/>
          </a:p>
          <a:p>
            <a:r>
              <a:rPr lang="en-US" dirty="0"/>
              <a:t>I took advantage of me teaching the high-performance computing and designed a programming assignment asking students to complete these microbenchmarks using five different DTGP libraries, </a:t>
            </a:r>
            <a:r>
              <a:rPr lang="en-US" dirty="0" err="1"/>
              <a:t>AsyncTask</a:t>
            </a:r>
            <a:r>
              <a:rPr lang="en-US" dirty="0"/>
              <a:t>, OpenMP, </a:t>
            </a:r>
            <a:r>
              <a:rPr lang="en-US" dirty="0" err="1"/>
              <a:t>OpenCilk</a:t>
            </a:r>
            <a:r>
              <a:rPr lang="en-US" dirty="0"/>
              <a:t>, </a:t>
            </a:r>
            <a:r>
              <a:rPr lang="en-US" dirty="0" err="1"/>
              <a:t>PaRSEC</a:t>
            </a:r>
            <a:r>
              <a:rPr lang="en-US" dirty="0"/>
              <a:t>, and std::async. By the end of this assignment, I asked students to rate each library in a score of 1-10 (the higher the better).</a:t>
            </a:r>
          </a:p>
          <a:p>
            <a:endParaRPr lang="en-US" dirty="0"/>
          </a:p>
          <a:p>
            <a:r>
              <a:rPr lang="en-US" dirty="0"/>
              <a:t>Here is the result of this survey: Most students find </a:t>
            </a:r>
            <a:r>
              <a:rPr lang="en-US" dirty="0" err="1"/>
              <a:t>AsyncTask</a:t>
            </a:r>
            <a:r>
              <a:rPr lang="en-US" dirty="0"/>
              <a:t>, OpenMP, </a:t>
            </a:r>
            <a:r>
              <a:rPr lang="en-US" dirty="0" err="1"/>
              <a:t>OpenCilk</a:t>
            </a:r>
            <a:r>
              <a:rPr lang="en-US" dirty="0"/>
              <a:t> and std::async very easy to learn, and they can complete most programs with </a:t>
            </a:r>
            <a:r>
              <a:rPr lang="en-US" dirty="0" err="1"/>
              <a:t>AsyncTask</a:t>
            </a:r>
            <a:r>
              <a:rPr lang="en-US" dirty="0"/>
              <a:t> and std::async.</a:t>
            </a:r>
          </a:p>
          <a:p>
            <a:endParaRPr lang="en-US" dirty="0"/>
          </a:p>
          <a:p>
            <a:r>
              <a:rPr lang="en-US" dirty="0"/>
              <a:t>Debugging is a little bit disappointed, but students still found </a:t>
            </a:r>
            <a:r>
              <a:rPr lang="en-US" dirty="0" err="1"/>
              <a:t>AsyncTask</a:t>
            </a:r>
            <a:r>
              <a:rPr lang="en-US" dirty="0"/>
              <a:t> the easiest to debug because the expression of tasks and their dependencies are not decoupled from each other. </a:t>
            </a:r>
          </a:p>
          <a:p>
            <a:endParaRPr lang="en-US" dirty="0"/>
          </a:p>
          <a:p>
            <a:r>
              <a:rPr lang="en-US" dirty="0"/>
              <a:t>In terms of correctness, most students have hard time using existing libraries but </a:t>
            </a:r>
            <a:r>
              <a:rPr lang="en-US" dirty="0" err="1"/>
              <a:t>AsyncTask</a:t>
            </a:r>
            <a:r>
              <a:rPr lang="en-US" dirty="0"/>
              <a:t> to complete the random graph benchmark. Especially for OpenMP, over 90% of the students cannot get it right. </a:t>
            </a:r>
          </a:p>
        </p:txBody>
      </p:sp>
      <p:sp>
        <p:nvSpPr>
          <p:cNvPr id="4" name="Slide Number Placeholder 3"/>
          <p:cNvSpPr>
            <a:spLocks noGrp="1"/>
          </p:cNvSpPr>
          <p:nvPr>
            <p:ph type="sldNum" sz="quarter" idx="5"/>
          </p:nvPr>
        </p:nvSpPr>
        <p:spPr/>
        <p:txBody>
          <a:bodyPr/>
          <a:lstStyle/>
          <a:p>
            <a:fld id="{3E3A3637-B08E-7B43-A90A-62B08360F3FF}" type="slidenum">
              <a:rPr lang="en-US" smtClean="0"/>
              <a:t>40</a:t>
            </a:fld>
            <a:endParaRPr lang="en-US"/>
          </a:p>
        </p:txBody>
      </p:sp>
    </p:spTree>
    <p:extLst>
      <p:ext uri="{BB962C8B-B14F-4D97-AF65-F5344CB8AC3E}">
        <p14:creationId xmlns:p14="http://schemas.microsoft.com/office/powerpoint/2010/main" val="113068330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am going to talk about the evaluation on a real-world application, static timing analysis or STA, which verifies timing behaviors of your circuits.</a:t>
            </a:r>
          </a:p>
          <a:p>
            <a:endParaRPr lang="en-US" dirty="0"/>
          </a:p>
          <a:p>
            <a:r>
              <a:rPr lang="en-US" dirty="0"/>
              <a:t>We implemented the task-parallel STA algorithm using </a:t>
            </a:r>
            <a:r>
              <a:rPr lang="en-US" dirty="0" err="1"/>
              <a:t>AsyncTask</a:t>
            </a:r>
            <a:r>
              <a:rPr lang="en-US" dirty="0"/>
              <a:t>, where the timing propagation is modeled as a dynamic task graph, propagating the timing data from the inputs to the outputs of the circuit. For example, here I have the task graph representing the timing propagation of this simple circuit.</a:t>
            </a:r>
          </a:p>
          <a:p>
            <a:endParaRPr lang="en-US" dirty="0"/>
          </a:p>
          <a:p>
            <a:r>
              <a:rPr lang="en-US" dirty="0"/>
              <a:t>We evaluated the performance on four industrial circuit graphs, </a:t>
            </a:r>
            <a:r>
              <a:rPr lang="en-US" dirty="0" err="1"/>
              <a:t>aes_core</a:t>
            </a:r>
            <a:r>
              <a:rPr lang="en-US" dirty="0"/>
              <a:t>, </a:t>
            </a:r>
            <a:r>
              <a:rPr lang="en-US" dirty="0" err="1"/>
              <a:t>des_perf</a:t>
            </a:r>
            <a:r>
              <a:rPr lang="en-US" dirty="0"/>
              <a:t>, </a:t>
            </a:r>
            <a:r>
              <a:rPr lang="en-US" dirty="0" err="1"/>
              <a:t>vga_lcd</a:t>
            </a:r>
            <a:r>
              <a:rPr lang="en-US" dirty="0"/>
              <a:t>, and leon2. The largest graph has over 4M tasks and about 8M dependencies.</a:t>
            </a:r>
          </a:p>
          <a:p>
            <a:endParaRPr lang="en-US" dirty="0"/>
          </a:p>
          <a:p>
            <a:r>
              <a:rPr lang="en-US" dirty="0"/>
              <a:t>As you can see from the plot, </a:t>
            </a:r>
            <a:r>
              <a:rPr lang="en-US" dirty="0" err="1"/>
              <a:t>AsyncTask</a:t>
            </a:r>
            <a:r>
              <a:rPr lang="en-US" dirty="0"/>
              <a:t> always outperforms the baselines. Regardless of the number of threads we used to run the task graph, there is consistent gap between </a:t>
            </a:r>
            <a:r>
              <a:rPr lang="en-US" dirty="0" err="1"/>
              <a:t>AsyncTask</a:t>
            </a:r>
            <a:r>
              <a:rPr lang="en-US" dirty="0"/>
              <a:t> and others. </a:t>
            </a:r>
          </a:p>
          <a:p>
            <a:endParaRPr lang="en-US" dirty="0"/>
          </a:p>
          <a:p>
            <a:r>
              <a:rPr lang="en-US" dirty="0"/>
              <a:t>This result highlights the efficiency of our scheduling algorithm.</a:t>
            </a:r>
          </a:p>
        </p:txBody>
      </p:sp>
      <p:sp>
        <p:nvSpPr>
          <p:cNvPr id="4" name="Slide Number Placeholder 3"/>
          <p:cNvSpPr>
            <a:spLocks noGrp="1"/>
          </p:cNvSpPr>
          <p:nvPr>
            <p:ph type="sldNum" sz="quarter" idx="5"/>
          </p:nvPr>
        </p:nvSpPr>
        <p:spPr/>
        <p:txBody>
          <a:bodyPr/>
          <a:lstStyle/>
          <a:p>
            <a:fld id="{3E3A3637-B08E-7B43-A90A-62B08360F3FF}" type="slidenum">
              <a:rPr lang="en-US" smtClean="0"/>
              <a:t>41</a:t>
            </a:fld>
            <a:endParaRPr lang="en-US"/>
          </a:p>
        </p:txBody>
      </p:sp>
    </p:spTree>
    <p:extLst>
      <p:ext uri="{BB962C8B-B14F-4D97-AF65-F5344CB8AC3E}">
        <p14:creationId xmlns:p14="http://schemas.microsoft.com/office/powerpoint/2010/main" val="24893513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compared the performance with STGP implemented using </a:t>
            </a:r>
            <a:r>
              <a:rPr lang="en-US" dirty="0" err="1"/>
              <a:t>Taskflow</a:t>
            </a:r>
            <a:r>
              <a:rPr lang="en-US" dirty="0"/>
              <a:t>. The purpose of this experiment is to highlight the advantages of DGTP, especially for large task graphs where overlapping task graph construction and execution can provide a big performance advantage.</a:t>
            </a:r>
          </a:p>
          <a:p>
            <a:endParaRPr lang="en-US" dirty="0"/>
          </a:p>
          <a:p>
            <a:r>
              <a:rPr lang="en-US" dirty="0"/>
              <a:t>(click) In STGP, building the task graph is typically done in just one thread and does not overlap with the task graph execution. For large graph like </a:t>
            </a:r>
            <a:r>
              <a:rPr lang="en-US" dirty="0" err="1"/>
              <a:t>vga_lcd</a:t>
            </a:r>
            <a:r>
              <a:rPr lang="en-US" dirty="0"/>
              <a:t>, which has about 400K tasks and dependencies, the time we spent on constructing the graph is non-negligible, taking almost 15%. In this case, DTGP will be faster than STGP.</a:t>
            </a:r>
          </a:p>
          <a:p>
            <a:endParaRPr lang="en-US" dirty="0"/>
          </a:p>
          <a:p>
            <a:r>
              <a:rPr lang="en-US" dirty="0"/>
              <a:t>(click) Obviously, when graphs are small, the scheduling overhead of DTGP outweighs this overlap advantage.</a:t>
            </a:r>
          </a:p>
        </p:txBody>
      </p:sp>
      <p:sp>
        <p:nvSpPr>
          <p:cNvPr id="4" name="Slide Number Placeholder 3"/>
          <p:cNvSpPr>
            <a:spLocks noGrp="1"/>
          </p:cNvSpPr>
          <p:nvPr>
            <p:ph type="sldNum" sz="quarter" idx="5"/>
          </p:nvPr>
        </p:nvSpPr>
        <p:spPr/>
        <p:txBody>
          <a:bodyPr/>
          <a:lstStyle/>
          <a:p>
            <a:fld id="{3E3A3637-B08E-7B43-A90A-62B08360F3FF}" type="slidenum">
              <a:rPr lang="en-US" smtClean="0"/>
              <a:t>42</a:t>
            </a:fld>
            <a:endParaRPr lang="en-US"/>
          </a:p>
        </p:txBody>
      </p:sp>
    </p:spTree>
    <p:extLst>
      <p:ext uri="{BB962C8B-B14F-4D97-AF65-F5344CB8AC3E}">
        <p14:creationId xmlns:p14="http://schemas.microsoft.com/office/powerpoint/2010/main" val="389733855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532CAA-40A5-28DD-4E0C-FED0C58E40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6A390F-AB1C-C8E6-6BAC-B50290395E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3B1B26-BE9D-99B7-579C-986EC1383BC5}"/>
              </a:ext>
            </a:extLst>
          </p:cNvPr>
          <p:cNvSpPr>
            <a:spLocks noGrp="1"/>
          </p:cNvSpPr>
          <p:nvPr>
            <p:ph type="body" idx="1"/>
          </p:nvPr>
        </p:nvSpPr>
        <p:spPr/>
        <p:txBody>
          <a:bodyPr/>
          <a:lstStyle/>
          <a:p>
            <a:r>
              <a:rPr lang="en-US" dirty="0"/>
              <a:t>In today’s talk, we have understood the importance of asynchronous tasking with dependencies and went through several limitations of existing asynchronous tasking models.</a:t>
            </a:r>
          </a:p>
          <a:p>
            <a:endParaRPr lang="en-US" dirty="0"/>
          </a:p>
          <a:p>
            <a:r>
              <a:rPr lang="en-US" dirty="0"/>
              <a:t>Then, we have introduced a new dynamic task graph programming model called </a:t>
            </a:r>
            <a:r>
              <a:rPr lang="en-US" dirty="0" err="1"/>
              <a:t>AsyncTask</a:t>
            </a:r>
            <a:r>
              <a:rPr lang="en-US" dirty="0"/>
              <a:t> and showcase how we overcome some of the important scheduling challenges to support the model.</a:t>
            </a:r>
          </a:p>
          <a:p>
            <a:endParaRPr lang="en-US" dirty="0"/>
          </a:p>
          <a:p>
            <a:r>
              <a:rPr lang="en-US" dirty="0"/>
              <a:t>Finally, we have demonstrated the efficiency of </a:t>
            </a:r>
            <a:r>
              <a:rPr lang="en-US" dirty="0" err="1"/>
              <a:t>AsyncTask</a:t>
            </a:r>
            <a:r>
              <a:rPr lang="en-US" dirty="0"/>
              <a:t> on both microbenchmarks and a real-world application.</a:t>
            </a:r>
          </a:p>
        </p:txBody>
      </p:sp>
      <p:sp>
        <p:nvSpPr>
          <p:cNvPr id="4" name="Slide Number Placeholder 3">
            <a:extLst>
              <a:ext uri="{FF2B5EF4-FFF2-40B4-BE49-F238E27FC236}">
                <a16:creationId xmlns:a16="http://schemas.microsoft.com/office/drawing/2014/main" id="{E9EE4869-71B4-19CB-5D6A-D6CBDF34EC5F}"/>
              </a:ext>
            </a:extLst>
          </p:cNvPr>
          <p:cNvSpPr>
            <a:spLocks noGrp="1"/>
          </p:cNvSpPr>
          <p:nvPr>
            <p:ph type="sldNum" sz="quarter" idx="5"/>
          </p:nvPr>
        </p:nvSpPr>
        <p:spPr/>
        <p:txBody>
          <a:bodyPr/>
          <a:lstStyle/>
          <a:p>
            <a:fld id="{3E3A3637-B08E-7B43-A90A-62B08360F3FF}" type="slidenum">
              <a:rPr lang="en-US" smtClean="0"/>
              <a:t>43</a:t>
            </a:fld>
            <a:endParaRPr lang="en-US"/>
          </a:p>
        </p:txBody>
      </p:sp>
    </p:spTree>
    <p:extLst>
      <p:ext uri="{BB962C8B-B14F-4D97-AF65-F5344CB8AC3E}">
        <p14:creationId xmlns:p14="http://schemas.microsoft.com/office/powerpoint/2010/main" val="34301337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Everything we discussed today about </a:t>
            </a:r>
            <a:r>
              <a:rPr lang="en-US" dirty="0" err="1"/>
              <a:t>AsyncTask</a:t>
            </a:r>
            <a:r>
              <a:rPr lang="en-US" dirty="0"/>
              <a:t> has been integrated to Taskflow. </a:t>
            </a:r>
          </a:p>
          <a:p>
            <a:endParaRPr lang="en-US" dirty="0"/>
          </a:p>
          <a:p>
            <a:r>
              <a:rPr lang="en-US" dirty="0"/>
              <a:t>In case you don’t know, Taskflow is header-only C++ library for task-parallel programming. The project started in 2018 to help DARPA parallelize critical design automation workloads that cannot be efficiently handled by existing models.</a:t>
            </a:r>
          </a:p>
          <a:p>
            <a:endParaRPr lang="en-US" dirty="0"/>
          </a:p>
          <a:p>
            <a:r>
              <a:rPr lang="en-US" dirty="0"/>
              <a:t>Using </a:t>
            </a:r>
            <a:r>
              <a:rPr lang="en-US" dirty="0" err="1"/>
              <a:t>AsyncTask</a:t>
            </a:r>
            <a:r>
              <a:rPr lang="en-US" dirty="0"/>
              <a:t> is very easy, you simply need to download the </a:t>
            </a:r>
            <a:r>
              <a:rPr lang="en-US" dirty="0" err="1"/>
              <a:t>taskflow</a:t>
            </a:r>
            <a:r>
              <a:rPr lang="en-US" dirty="0"/>
              <a:t> project and compile your program by telling your compiler where to find </a:t>
            </a:r>
            <a:r>
              <a:rPr lang="en-US" dirty="0" err="1"/>
              <a:t>taskflow</a:t>
            </a:r>
            <a:r>
              <a:rPr lang="en-US" dirty="0"/>
              <a:t> header files. </a:t>
            </a:r>
          </a:p>
          <a:p>
            <a:endParaRPr lang="en-US" dirty="0"/>
          </a:p>
          <a:p>
            <a:r>
              <a:rPr lang="en-US" dirty="0"/>
              <a:t>That’s it. No wrangling with installation.</a:t>
            </a:r>
          </a:p>
        </p:txBody>
      </p:sp>
      <p:sp>
        <p:nvSpPr>
          <p:cNvPr id="4" name="Slide Number Placeholder 3"/>
          <p:cNvSpPr>
            <a:spLocks noGrp="1"/>
          </p:cNvSpPr>
          <p:nvPr>
            <p:ph type="sldNum" sz="quarter" idx="5"/>
          </p:nvPr>
        </p:nvSpPr>
        <p:spPr/>
        <p:txBody>
          <a:bodyPr/>
          <a:lstStyle/>
          <a:p>
            <a:fld id="{3E3A3637-B08E-7B43-A90A-62B08360F3FF}" type="slidenum">
              <a:rPr lang="en-US" smtClean="0"/>
              <a:t>44</a:t>
            </a:fld>
            <a:endParaRPr lang="en-US"/>
          </a:p>
        </p:txBody>
      </p:sp>
    </p:spTree>
    <p:extLst>
      <p:ext uri="{BB962C8B-B14F-4D97-AF65-F5344CB8AC3E}">
        <p14:creationId xmlns:p14="http://schemas.microsoft.com/office/powerpoint/2010/main" val="40724918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 would like to say thank you to all the users who are using Taskflow in their projects. Taskflow is open-source and is being used by a growing number of people from both academia and industry.</a:t>
            </a:r>
          </a:p>
          <a:p>
            <a:endParaRPr lang="en-US" dirty="0"/>
          </a:p>
          <a:p>
            <a:r>
              <a:rPr lang="en-US" dirty="0"/>
              <a:t>We are always happy to collaborate!</a:t>
            </a:r>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45</a:t>
            </a:fld>
            <a:endParaRPr lang="en-US"/>
          </a:p>
        </p:txBody>
      </p:sp>
    </p:spTree>
    <p:extLst>
      <p:ext uri="{BB962C8B-B14F-4D97-AF65-F5344CB8AC3E}">
        <p14:creationId xmlns:p14="http://schemas.microsoft.com/office/powerpoint/2010/main" val="40154509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project will not be successful without the sponsors. We really </a:t>
            </a:r>
            <a:r>
              <a:rPr lang="en-US"/>
              <a:t>appreciate the financial </a:t>
            </a:r>
            <a:r>
              <a:rPr lang="en-US" dirty="0"/>
              <a:t>support.</a:t>
            </a:r>
          </a:p>
        </p:txBody>
      </p:sp>
      <p:sp>
        <p:nvSpPr>
          <p:cNvPr id="4" name="Slide Number Placeholder 3"/>
          <p:cNvSpPr>
            <a:spLocks noGrp="1"/>
          </p:cNvSpPr>
          <p:nvPr>
            <p:ph type="sldNum" sz="quarter" idx="5"/>
          </p:nvPr>
        </p:nvSpPr>
        <p:spPr/>
        <p:txBody>
          <a:bodyPr/>
          <a:lstStyle/>
          <a:p>
            <a:fld id="{3E3A3637-B08E-7B43-A90A-62B08360F3FF}" type="slidenum">
              <a:rPr lang="en-US" smtClean="0"/>
              <a:t>46</a:t>
            </a:fld>
            <a:endParaRPr lang="en-US"/>
          </a:p>
        </p:txBody>
      </p:sp>
    </p:spTree>
    <p:extLst>
      <p:ext uri="{BB962C8B-B14F-4D97-AF65-F5344CB8AC3E}">
        <p14:creationId xmlns:p14="http://schemas.microsoft.com/office/powerpoint/2010/main" val="465842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that, I am going to stop here. I will be happy to take any questions.</a:t>
            </a:r>
          </a:p>
        </p:txBody>
      </p:sp>
      <p:sp>
        <p:nvSpPr>
          <p:cNvPr id="4" name="Slide Number Placeholder 3"/>
          <p:cNvSpPr>
            <a:spLocks noGrp="1"/>
          </p:cNvSpPr>
          <p:nvPr>
            <p:ph type="sldNum" sz="quarter" idx="5"/>
          </p:nvPr>
        </p:nvSpPr>
        <p:spPr/>
        <p:txBody>
          <a:bodyPr/>
          <a:lstStyle/>
          <a:p>
            <a:fld id="{3E3A3637-B08E-7B43-A90A-62B08360F3FF}" type="slidenum">
              <a:rPr lang="en-US" smtClean="0"/>
              <a:t>47</a:t>
            </a:fld>
            <a:endParaRPr lang="en-US"/>
          </a:p>
        </p:txBody>
      </p:sp>
    </p:spTree>
    <p:extLst>
      <p:ext uri="{BB962C8B-B14F-4D97-AF65-F5344CB8AC3E}">
        <p14:creationId xmlns:p14="http://schemas.microsoft.com/office/powerpoint/2010/main" val="3323070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today’s parallel computing problems are very complicated and irregular. Here, I am showing you a computational task graph of a GPU-accelerated circuit simulation workload. </a:t>
            </a:r>
          </a:p>
          <a:p>
            <a:endParaRPr lang="en-US" dirty="0"/>
          </a:p>
          <a:p>
            <a:r>
              <a:rPr lang="en-US" dirty="0"/>
              <a:t>The task graph models a GPU operation as an asynchronous task and a dependency between two GPU operations in an edge. </a:t>
            </a:r>
          </a:p>
          <a:p>
            <a:endParaRPr lang="en-US" dirty="0"/>
          </a:p>
          <a:p>
            <a:r>
              <a:rPr lang="en-US" dirty="0"/>
              <a:t>This computational task graph can be very large. In this example where we simulate an Nvidia deep learning accelerator design of 500M gates, it has more than 1000 asynchronous kernel tasks and dependencies. Even with GPU, it still takes hours to finish.</a:t>
            </a:r>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5</a:t>
            </a:fld>
            <a:endParaRPr lang="en-US"/>
          </a:p>
        </p:txBody>
      </p:sp>
    </p:spTree>
    <p:extLst>
      <p:ext uri="{BB962C8B-B14F-4D97-AF65-F5344CB8AC3E}">
        <p14:creationId xmlns:p14="http://schemas.microsoft.com/office/powerpoint/2010/main" val="21840784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another example of irregular parallel computing problem where we parallelize the VLSI circuit timing analysis using manycore CPUs. The analysis algorithm is modeled as a task graph that propagates the timing values from the inputs of a circuit to its output.</a:t>
            </a:r>
          </a:p>
          <a:p>
            <a:endParaRPr lang="en-US" dirty="0"/>
          </a:p>
          <a:p>
            <a:r>
              <a:rPr lang="en-US" dirty="0"/>
              <a:t>For large design, the resulting task graph can contain more than 100 M async tasks and 150 M task dependencies.</a:t>
            </a:r>
          </a:p>
        </p:txBody>
      </p:sp>
      <p:sp>
        <p:nvSpPr>
          <p:cNvPr id="4" name="Slide Number Placeholder 3"/>
          <p:cNvSpPr>
            <a:spLocks noGrp="1"/>
          </p:cNvSpPr>
          <p:nvPr>
            <p:ph type="sldNum" sz="quarter" idx="5"/>
          </p:nvPr>
        </p:nvSpPr>
        <p:spPr/>
        <p:txBody>
          <a:bodyPr/>
          <a:lstStyle/>
          <a:p>
            <a:fld id="{3E3A3637-B08E-7B43-A90A-62B08360F3FF}" type="slidenum">
              <a:rPr lang="en-US" smtClean="0"/>
              <a:t>6</a:t>
            </a:fld>
            <a:endParaRPr lang="en-US"/>
          </a:p>
        </p:txBody>
      </p:sp>
    </p:spTree>
    <p:extLst>
      <p:ext uri="{BB962C8B-B14F-4D97-AF65-F5344CB8AC3E}">
        <p14:creationId xmlns:p14="http://schemas.microsoft.com/office/powerpoint/2010/main" val="1406082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turns out parallelizing this type of irregular problem is not easy, because you need to deal with a lot of technical details, such as parallelism abstraction, like abstraction, concurrency control, scheduling efficiencies, and so on so forth.</a:t>
            </a:r>
          </a:p>
          <a:p>
            <a:endParaRPr lang="en-US" dirty="0"/>
          </a:p>
          <a:p>
            <a:r>
              <a:rPr lang="en-US" dirty="0"/>
              <a:t>And… there is always this tradeoff between what you want and the cost of that intent. For example, you want simple, maintainable, extensible, and portable implementation, but each of them can come at the cost of performance.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So, </a:t>
            </a:r>
            <a:r>
              <a:rPr lang="en-US" dirty="0">
                <a:latin typeface="Arial" panose="020B0604020202020204" pitchFamily="34" charset="0"/>
                <a:cs typeface="Arial" panose="020B0604020202020204" pitchFamily="34" charset="0"/>
              </a:rPr>
              <a:t>we want a solution that can sit on top to help programmers manage as much these details as possible because they care how fast they can get things done! By fast, I mean both performance and productivity.</a:t>
            </a:r>
            <a:endParaRPr lang="en-US" dirty="0"/>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7</a:t>
            </a:fld>
            <a:endParaRPr lang="en-US"/>
          </a:p>
        </p:txBody>
      </p:sp>
    </p:spTree>
    <p:extLst>
      <p:ext uri="{BB962C8B-B14F-4D97-AF65-F5344CB8AC3E}">
        <p14:creationId xmlns:p14="http://schemas.microsoft.com/office/powerpoint/2010/main" val="1496098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Among various solutions, task-parallel programming or TPP has shown promise to be an effective solution particularly for irregular workloads, because it (1) captures developers’ intention in decomposing an algorithm into a top-down task graph (2) while delegating difficult scheduling details (like load balancing and concurrency control) to an optimized runtime.</a:t>
            </a:r>
          </a:p>
          <a:p>
            <a:endParaRPr lang="en-US" dirty="0"/>
          </a:p>
          <a:p>
            <a:r>
              <a:rPr lang="en-US" dirty="0"/>
              <a:t>That is why over the past few years we are seeing a growing number of parallel programming libraries moving toward task parallelism, such as OpenMP’s task dependency clauses, C++26 execution control, TBB flowgraph, and Taskflow.</a:t>
            </a:r>
          </a:p>
        </p:txBody>
      </p:sp>
      <p:sp>
        <p:nvSpPr>
          <p:cNvPr id="4" name="Slide Number Placeholder 3"/>
          <p:cNvSpPr>
            <a:spLocks noGrp="1"/>
          </p:cNvSpPr>
          <p:nvPr>
            <p:ph type="sldNum" sz="quarter" idx="5"/>
          </p:nvPr>
        </p:nvSpPr>
        <p:spPr/>
        <p:txBody>
          <a:bodyPr/>
          <a:lstStyle/>
          <a:p>
            <a:fld id="{3E3A3637-B08E-7B43-A90A-62B08360F3FF}" type="slidenum">
              <a:rPr lang="en-US" smtClean="0"/>
              <a:t>8</a:t>
            </a:fld>
            <a:endParaRPr lang="en-US"/>
          </a:p>
        </p:txBody>
      </p:sp>
    </p:spTree>
    <p:extLst>
      <p:ext uri="{BB962C8B-B14F-4D97-AF65-F5344CB8AC3E}">
        <p14:creationId xmlns:p14="http://schemas.microsoft.com/office/powerpoint/2010/main" val="28377226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3ED4-9DE5-B446-07DD-8AC46FF68D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2EF1AE-07BD-F41C-0AC0-D1CCD231BA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06BB9D-D57B-BAC7-AA03-2B1FC066895F}"/>
              </a:ext>
            </a:extLst>
          </p:cNvPr>
          <p:cNvSpPr>
            <a:spLocks noGrp="1"/>
          </p:cNvSpPr>
          <p:nvPr>
            <p:ph type="body" idx="1"/>
          </p:nvPr>
        </p:nvSpPr>
        <p:spPr/>
        <p:txBody>
          <a:bodyPr/>
          <a:lstStyle/>
          <a:p>
            <a:r>
              <a:rPr lang="en-US" dirty="0"/>
              <a:t>Now we are going to look into some popular asynchronous tasking models and their limitations.</a:t>
            </a:r>
          </a:p>
        </p:txBody>
      </p:sp>
      <p:sp>
        <p:nvSpPr>
          <p:cNvPr id="4" name="Slide Number Placeholder 3">
            <a:extLst>
              <a:ext uri="{FF2B5EF4-FFF2-40B4-BE49-F238E27FC236}">
                <a16:creationId xmlns:a16="http://schemas.microsoft.com/office/drawing/2014/main" id="{8E7A606A-BFB4-F0F8-18A6-AC198A52975E}"/>
              </a:ext>
            </a:extLst>
          </p:cNvPr>
          <p:cNvSpPr>
            <a:spLocks noGrp="1"/>
          </p:cNvSpPr>
          <p:nvPr>
            <p:ph type="sldNum" sz="quarter" idx="5"/>
          </p:nvPr>
        </p:nvSpPr>
        <p:spPr/>
        <p:txBody>
          <a:bodyPr/>
          <a:lstStyle/>
          <a:p>
            <a:fld id="{3E3A3637-B08E-7B43-A90A-62B08360F3FF}" type="slidenum">
              <a:rPr lang="en-US" smtClean="0"/>
              <a:t>9</a:t>
            </a:fld>
            <a:endParaRPr lang="en-US"/>
          </a:p>
        </p:txBody>
      </p:sp>
    </p:spTree>
    <p:extLst>
      <p:ext uri="{BB962C8B-B14F-4D97-AF65-F5344CB8AC3E}">
        <p14:creationId xmlns:p14="http://schemas.microsoft.com/office/powerpoint/2010/main" val="1530957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586582"/>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066257"/>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9/18/25</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1026" name="Picture 2">
            <a:extLst>
              <a:ext uri="{FF2B5EF4-FFF2-40B4-BE49-F238E27FC236}">
                <a16:creationId xmlns:a16="http://schemas.microsoft.com/office/drawing/2014/main" id="{A4EEF23D-5748-7D16-3D6D-2E58507408F5}"/>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4126" b="29266"/>
          <a:stretch/>
        </p:blipFill>
        <p:spPr bwMode="auto">
          <a:xfrm>
            <a:off x="0" y="4320222"/>
            <a:ext cx="12192000" cy="253777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A0037259-DFAA-ED23-6728-C3CD4D6AF227}"/>
              </a:ext>
              <a:ext uri="{C183D7F6-B498-43B3-948B-1728B52AA6E4}">
                <adec:decorative xmlns:adec="http://schemas.microsoft.com/office/drawing/2017/decorative" val="1"/>
              </a:ext>
            </a:extLst>
          </p:cNvPr>
          <p:cNvSpPr/>
          <p:nvPr userDrawn="1"/>
        </p:nvSpPr>
        <p:spPr>
          <a:xfrm>
            <a:off x="11621359" y="0"/>
            <a:ext cx="570641" cy="1024403"/>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UW–Madison red crest logo&#10;">
            <a:extLst>
              <a:ext uri="{FF2B5EF4-FFF2-40B4-BE49-F238E27FC236}">
                <a16:creationId xmlns:a16="http://schemas.microsoft.com/office/drawing/2014/main" id="{F55F496D-B449-2D87-1A41-C5B24DA06431}"/>
              </a:ext>
            </a:extLst>
          </p:cNvPr>
          <p:cNvPicPr>
            <a:picLocks noChangeAspect="1"/>
          </p:cNvPicPr>
          <p:nvPr userDrawn="1"/>
        </p:nvPicPr>
        <p:blipFill>
          <a:blip r:embed="rId3"/>
          <a:stretch>
            <a:fillRect/>
          </a:stretch>
        </p:blipFill>
        <p:spPr>
          <a:xfrm>
            <a:off x="11678618" y="153819"/>
            <a:ext cx="456122" cy="716763"/>
          </a:xfrm>
          <a:prstGeom prst="rect">
            <a:avLst/>
          </a:prstGeom>
        </p:spPr>
      </p:pic>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9/18/25</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9/18/25</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32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397527"/>
            <a:ext cx="10515600" cy="4710113"/>
          </a:xfrm>
        </p:spPr>
        <p:txBody>
          <a:bodyPr>
            <a:normAutofit/>
          </a:bodyPr>
          <a:lstStyle>
            <a:lvl1pPr>
              <a:defRPr sz="2200">
                <a:latin typeface="Arial" panose="020B0604020202020204" pitchFamily="34" charset="0"/>
                <a:cs typeface="Arial" panose="020B0604020202020204" pitchFamily="34" charset="0"/>
              </a:defRPr>
            </a:lvl1pPr>
            <a:lvl2pPr>
              <a:defRPr sz="1800">
                <a:latin typeface="Arial" panose="020B0604020202020204" pitchFamily="34" charset="0"/>
                <a:cs typeface="Arial" panose="020B0604020202020204" pitchFamily="34" charset="0"/>
              </a:defRPr>
            </a:lvl2pPr>
            <a:lvl3pPr>
              <a:defRPr sz="1800">
                <a:latin typeface="Arial" panose="020B0604020202020204" pitchFamily="34" charset="0"/>
                <a:cs typeface="Arial" panose="020B0604020202020204" pitchFamily="34" charset="0"/>
              </a:defRPr>
            </a:lvl3pPr>
            <a:lvl4pPr>
              <a:defRPr sz="1800">
                <a:latin typeface="Arial" panose="020B0604020202020204" pitchFamily="34" charset="0"/>
                <a:cs typeface="Arial" panose="020B0604020202020204" pitchFamily="34" charset="0"/>
              </a:defRPr>
            </a:lvl4pPr>
            <a:lvl5pPr>
              <a:defRPr sz="18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9/18/25</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rgbClr val="C00000"/>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E104FA9F-9612-DEDE-249D-D4805C1BEF09}"/>
              </a:ext>
              <a:ext uri="{C183D7F6-B498-43B3-948B-1728B52AA6E4}">
                <adec:decorative xmlns:adec="http://schemas.microsoft.com/office/drawing/2017/decorative" val="1"/>
              </a:ext>
            </a:extLst>
          </p:cNvPr>
          <p:cNvSpPr/>
          <p:nvPr userDrawn="1"/>
        </p:nvSpPr>
        <p:spPr>
          <a:xfrm>
            <a:off x="11621359" y="0"/>
            <a:ext cx="570641" cy="1024403"/>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UW–Madison red crest logo&#10;">
            <a:extLst>
              <a:ext uri="{FF2B5EF4-FFF2-40B4-BE49-F238E27FC236}">
                <a16:creationId xmlns:a16="http://schemas.microsoft.com/office/drawing/2014/main" id="{1412109A-BC16-5FF2-CFAE-8DCD6D0A5A40}"/>
              </a:ext>
            </a:extLst>
          </p:cNvPr>
          <p:cNvPicPr>
            <a:picLocks noChangeAspect="1"/>
          </p:cNvPicPr>
          <p:nvPr userDrawn="1"/>
        </p:nvPicPr>
        <p:blipFill>
          <a:blip r:embed="rId2"/>
          <a:stretch>
            <a:fillRect/>
          </a:stretch>
        </p:blipFill>
        <p:spPr>
          <a:xfrm>
            <a:off x="11678618" y="153819"/>
            <a:ext cx="456122" cy="716763"/>
          </a:xfrm>
          <a:prstGeom prst="rect">
            <a:avLst/>
          </a:prstGeom>
        </p:spPr>
      </p:pic>
      <p:sp>
        <p:nvSpPr>
          <p:cNvPr id="13" name="Rectangle 12">
            <a:extLst>
              <a:ext uri="{FF2B5EF4-FFF2-40B4-BE49-F238E27FC236}">
                <a16:creationId xmlns:a16="http://schemas.microsoft.com/office/drawing/2014/main" id="{37AA8092-FA4F-994C-4FDF-7EC1858A81F7}"/>
              </a:ext>
              <a:ext uri="{C183D7F6-B498-43B3-948B-1728B52AA6E4}">
                <adec:decorative xmlns:adec="http://schemas.microsoft.com/office/drawing/2017/decorative" val="1"/>
              </a:ext>
            </a:extLst>
          </p:cNvPr>
          <p:cNvSpPr/>
          <p:nvPr userDrawn="1"/>
        </p:nvSpPr>
        <p:spPr>
          <a:xfrm>
            <a:off x="0" y="787400"/>
            <a:ext cx="101600" cy="104140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1">
            <a:extLst>
              <a:ext uri="{FF2B5EF4-FFF2-40B4-BE49-F238E27FC236}">
                <a16:creationId xmlns:a16="http://schemas.microsoft.com/office/drawing/2014/main" id="{4301DE51-75A2-4C78-0A5B-6753FBC0B4A0}"/>
              </a:ext>
            </a:extLst>
          </p:cNvPr>
          <p:cNvSpPr txBox="1">
            <a:spLocks/>
          </p:cNvSpPr>
          <p:nvPr userDrawn="1"/>
        </p:nvSpPr>
        <p:spPr>
          <a:xfrm>
            <a:off x="-9625" y="6492875"/>
            <a:ext cx="800878" cy="365125"/>
          </a:xfrm>
          <a:prstGeom prst="rect">
            <a:avLst/>
          </a:prstGeom>
          <a:solidFill>
            <a:srgbClr val="C00000"/>
          </a:solidFill>
          <a:ln>
            <a:solidFill>
              <a:srgbClr val="C00000"/>
            </a:solidFill>
          </a:ln>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E77BC79-9480-1042-96E1-82B94DA0811E}" type="slidenum">
              <a:rPr lang="en-US" smtClean="0">
                <a:solidFill>
                  <a:schemeClr val="bg1"/>
                </a:solidFill>
                <a:latin typeface="Arial" panose="020B0604020202020204" pitchFamily="34" charset="0"/>
                <a:cs typeface="Arial" panose="020B0604020202020204" pitchFamily="34" charset="0"/>
              </a:rPr>
              <a:pPr algn="ctr"/>
              <a:t>‹#›</a:t>
            </a:fld>
            <a:endParaRPr lang="en-US"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9/18/25</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9/18/25</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9/18/25</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9/18/25</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9/18/25</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9/18/25</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9/18/25</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9/18/25</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en.cppreference.com/w/cpp/thread/async.html"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en.cppreference.com/w/cpp/utility/forward.html"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en.cppreference.com/w/cpp/experimental/execution.html"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oneapi-spec.uxlfoundation.org/specifications/oneapi/v1.3-rev-1/elements/onetbb/source/task_scheduler/task_group/task_group_cl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openmp.org/spec-html/5.0/openmpsu99.html"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hyperlink" Target="https://www.opencilk.org/"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godbolt.org/z/j8hx3xnnx"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hyperlink" Target="https://godbolt.org/z/j76ThGbWK"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hyperlink" Target="https://godbolt.org/z/T87PrTarx"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godbolt.org/z/6Pvco4KeE"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en.wikipedia.org/wiki/ABA_problem"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en.cppreference.com/w/cpp/atomic/atomic/wait"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8.xml.rels><?xml version="1.0" encoding="UTF-8" standalone="yes"?>
<Relationships xmlns="http://schemas.openxmlformats.org/package/2006/relationships"><Relationship Id="rId3" Type="http://schemas.openxmlformats.org/officeDocument/2006/relationships/hyperlink" Target="https://www.openmp.org/spec-html/5.0/openmpsu99.html"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hyperlink" Target="https://github.com/opencilk" TargetMode="External"/><Relationship Id="rId4" Type="http://schemas.openxmlformats.org/officeDocument/2006/relationships/hyperlink" Target="https://github.com/ICLDisco/parsec"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37.jpeg"/><Relationship Id="rId5" Type="http://schemas.openxmlformats.org/officeDocument/2006/relationships/image" Target="../media/image36.png"/><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taskflow/taskflow.git"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hyperlink" Target="https://taskflow.github.io/"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47.xml.rels><?xml version="1.0" encoding="UTF-8" standalone="yes"?>
<Relationships xmlns="http://schemas.openxmlformats.org/package/2006/relationships"><Relationship Id="rId3" Type="http://schemas.openxmlformats.org/officeDocument/2006/relationships/hyperlink" Target="https://godbolt.org/z/j8hx3xnnx"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hyperlink" Target="https://taskflow.github.io/" TargetMode="External"/><Relationship Id="rId4" Type="http://schemas.openxmlformats.org/officeDocument/2006/relationships/hyperlink" Target="https://godbolt.org/z/T87PrTarx"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7198B-7890-2FE1-F705-DC6FDAC74D8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4EE2A76-0B44-E8D8-6145-8BEAA997930A}"/>
              </a:ext>
            </a:extLst>
          </p:cNvPr>
          <p:cNvSpPr>
            <a:spLocks noGrp="1"/>
          </p:cNvSpPr>
          <p:nvPr>
            <p:ph idx="1"/>
          </p:nvPr>
        </p:nvSpPr>
        <p:spPr/>
        <p:txBody>
          <a:bodyPr/>
          <a:lstStyle/>
          <a:p>
            <a:endParaRPr lang="en-US"/>
          </a:p>
        </p:txBody>
      </p:sp>
      <p:pic>
        <p:nvPicPr>
          <p:cNvPr id="4" name="Picture 3" descr="A blue background with yellow text&#10;&#10;AI-generated content may be incorrect.">
            <a:extLst>
              <a:ext uri="{FF2B5EF4-FFF2-40B4-BE49-F238E27FC236}">
                <a16:creationId xmlns:a16="http://schemas.microsoft.com/office/drawing/2014/main" id="{5AE1020C-EEAF-D1B0-9CA2-D01071E689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9337666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684E78-B2C2-0478-7B2C-2A05F0E39D82}"/>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718E7A2-D608-32FC-E665-A7D4BE68B8B0}"/>
              </a:ext>
            </a:extLst>
          </p:cNvPr>
          <p:cNvSpPr/>
          <p:nvPr/>
        </p:nvSpPr>
        <p:spPr>
          <a:xfrm>
            <a:off x="838200" y="1842377"/>
            <a:ext cx="10515600" cy="3477875"/>
          </a:xfrm>
          <a:prstGeom prst="rect">
            <a:avLst/>
          </a:prstGeom>
        </p:spPr>
        <p:txBody>
          <a:bodyPr wrap="square">
            <a:spAutoFit/>
          </a:bodyPr>
          <a:lstStyle/>
          <a:p>
            <a:r>
              <a:rPr lang="en-US" sz="2000" dirty="0">
                <a:latin typeface="Consolas" panose="020B0609020204030204" pitchFamily="49" charset="0"/>
                <a:cs typeface="Consolas" panose="020B0609020204030204" pitchFamily="49" charset="0"/>
              </a:rPr>
              <a:t>#include &lt;future&gt;</a:t>
            </a:r>
          </a:p>
          <a:p>
            <a:r>
              <a:rPr lang="en-US" sz="2000" dirty="0">
                <a:latin typeface="Consolas" panose="020B0609020204030204" pitchFamily="49" charset="0"/>
                <a:cs typeface="Consolas" panose="020B0609020204030204" pitchFamily="49" charset="0"/>
              </a:rPr>
              <a:t>#include &lt;iostream&gt;</a:t>
            </a:r>
          </a:p>
          <a:p>
            <a:endParaRPr lang="en-US" sz="2000" dirty="0">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 compute(</a:t>
            </a:r>
            <a:r>
              <a:rPr lang="en-US" sz="2000" dirty="0">
                <a:solidFill>
                  <a:srgbClr val="0070C0"/>
                </a:solidFill>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 v) {</a:t>
            </a:r>
          </a:p>
          <a:p>
            <a:r>
              <a:rPr lang="en-US" sz="2000" dirty="0">
                <a:latin typeface="Consolas" panose="020B0609020204030204" pitchFamily="49" charset="0"/>
                <a:cs typeface="Consolas" panose="020B0609020204030204" pitchFamily="49" charset="0"/>
              </a:rPr>
              <a:t>  </a:t>
            </a:r>
            <a:r>
              <a:rPr lang="en-US" sz="2000" dirty="0">
                <a:solidFill>
                  <a:srgbClr val="0070C0"/>
                </a:solidFill>
                <a:latin typeface="Consolas" panose="020B0609020204030204" pitchFamily="49" charset="0"/>
                <a:cs typeface="Consolas" panose="020B0609020204030204" pitchFamily="49" charset="0"/>
              </a:rPr>
              <a:t>return</a:t>
            </a:r>
            <a:r>
              <a:rPr lang="en-US" sz="2000" dirty="0">
                <a:latin typeface="Consolas" panose="020B0609020204030204" pitchFamily="49" charset="0"/>
                <a:cs typeface="Consolas" panose="020B0609020204030204" pitchFamily="49" charset="0"/>
              </a:rPr>
              <a:t> v;</a:t>
            </a:r>
          </a:p>
          <a:p>
            <a:r>
              <a:rPr lang="en-US" sz="2000" dirty="0">
                <a:latin typeface="Consolas" panose="020B0609020204030204" pitchFamily="49" charset="0"/>
                <a:cs typeface="Consolas" panose="020B0609020204030204" pitchFamily="49" charset="0"/>
              </a:rPr>
              <a:t>}</a:t>
            </a:r>
          </a:p>
          <a:p>
            <a:endParaRPr lang="en-US" sz="2000" dirty="0">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 main() {</a:t>
            </a:r>
          </a:p>
          <a:p>
            <a:r>
              <a:rPr lang="en-US" sz="2000" dirty="0">
                <a:latin typeface="Consolas" panose="020B0609020204030204" pitchFamily="49" charset="0"/>
                <a:cs typeface="Consolas" panose="020B0609020204030204" pitchFamily="49" charset="0"/>
              </a:rPr>
              <a:t>  std::future&lt;</a:t>
            </a:r>
            <a:r>
              <a:rPr lang="en-US" sz="2000" dirty="0">
                <a:solidFill>
                  <a:srgbClr val="0070C0"/>
                </a:solidFill>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&gt; fu = </a:t>
            </a:r>
            <a:r>
              <a:rPr lang="en-US" sz="2000" b="1" dirty="0">
                <a:solidFill>
                  <a:srgbClr val="0070C0"/>
                </a:solidFill>
                <a:latin typeface="Consolas" panose="020B0609020204030204" pitchFamily="49" charset="0"/>
                <a:cs typeface="Consolas" panose="020B0609020204030204" pitchFamily="49" charset="0"/>
              </a:rPr>
              <a:t>std::async</a:t>
            </a:r>
            <a:r>
              <a:rPr lang="en-US" sz="2000" dirty="0">
                <a:latin typeface="Consolas" panose="020B0609020204030204" pitchFamily="49" charset="0"/>
                <a:cs typeface="Consolas" panose="020B0609020204030204" pitchFamily="49" charset="0"/>
              </a:rPr>
              <a:t>(std::launch::async, compute, 42);</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a:t>
            </a:r>
            <a:r>
              <a:rPr lang="en-US" sz="2000" dirty="0" err="1">
                <a:latin typeface="Consolas" panose="020B0609020204030204" pitchFamily="49" charset="0"/>
                <a:cs typeface="Consolas" panose="020B0609020204030204" pitchFamily="49" charset="0"/>
              </a:rPr>
              <a:t>fu.get</a:t>
            </a:r>
            <a:r>
              <a:rPr lang="en-US" sz="2000" dirty="0">
                <a:latin typeface="Consolas" panose="020B0609020204030204" pitchFamily="49" charset="0"/>
                <a:cs typeface="Consolas" panose="020B0609020204030204" pitchFamily="49" charset="0"/>
              </a:rPr>
              <a:t>() &lt;&lt; std::</a:t>
            </a:r>
            <a:r>
              <a:rPr lang="en-US" sz="2000" dirty="0" err="1">
                <a:latin typeface="Consolas" panose="020B0609020204030204" pitchFamily="49" charset="0"/>
                <a:cs typeface="Consolas" panose="020B0609020204030204" pitchFamily="49" charset="0"/>
              </a:rPr>
              <a:t>endl</a:t>
            </a:r>
            <a:r>
              <a:rPr lang="en-US" sz="2000" dirty="0">
                <a:latin typeface="Consolas" panose="020B0609020204030204" pitchFamily="49" charset="0"/>
                <a:cs typeface="Consolas" panose="020B0609020204030204" pitchFamily="49" charset="0"/>
              </a:rPr>
              <a:t>;  </a:t>
            </a:r>
            <a:r>
              <a:rPr lang="en-US" sz="2000" dirty="0">
                <a:solidFill>
                  <a:schemeClr val="accent6">
                    <a:lumMod val="75000"/>
                  </a:schemeClr>
                </a:solidFill>
                <a:latin typeface="Consolas" panose="020B0609020204030204" pitchFamily="49" charset="0"/>
                <a:cs typeface="Consolas" panose="020B0609020204030204" pitchFamily="49" charset="0"/>
              </a:rPr>
              <a:t>// prints 42</a:t>
            </a:r>
          </a:p>
          <a:p>
            <a:r>
              <a:rPr lang="en-US" sz="2000" dirty="0">
                <a:latin typeface="Consolas" panose="020B0609020204030204" pitchFamily="49" charset="0"/>
                <a:cs typeface="Consolas" panose="020B0609020204030204" pitchFamily="49" charset="0"/>
              </a:rPr>
              <a:t>}</a:t>
            </a:r>
          </a:p>
        </p:txBody>
      </p:sp>
      <p:sp>
        <p:nvSpPr>
          <p:cNvPr id="5" name="Rectangular Callout 4">
            <a:extLst>
              <a:ext uri="{FF2B5EF4-FFF2-40B4-BE49-F238E27FC236}">
                <a16:creationId xmlns:a16="http://schemas.microsoft.com/office/drawing/2014/main" id="{79797700-1C18-B55A-790A-08FA7B0D0673}"/>
              </a:ext>
            </a:extLst>
          </p:cNvPr>
          <p:cNvSpPr/>
          <p:nvPr/>
        </p:nvSpPr>
        <p:spPr>
          <a:xfrm>
            <a:off x="5320862" y="3156950"/>
            <a:ext cx="6007058" cy="848727"/>
          </a:xfrm>
          <a:prstGeom prst="wedgeRectCallout">
            <a:avLst>
              <a:gd name="adj1" fmla="val -29632"/>
              <a:gd name="adj2" fmla="val 81951"/>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Use </a:t>
            </a:r>
            <a:r>
              <a:rPr lang="en-US" sz="2000" dirty="0">
                <a:latin typeface="Consolas" panose="020B0609020204030204" pitchFamily="49" charset="0"/>
                <a:cs typeface="Consolas" panose="020B0609020204030204" pitchFamily="49" charset="0"/>
              </a:rPr>
              <a:t>std::async</a:t>
            </a:r>
            <a:r>
              <a:rPr lang="en-US" sz="2000" dirty="0">
                <a:latin typeface="Arial" panose="020B0604020202020204" pitchFamily="34" charset="0"/>
                <a:cs typeface="Arial" panose="020B0604020202020204" pitchFamily="34" charset="0"/>
              </a:rPr>
              <a:t> to asynchronously run the function </a:t>
            </a:r>
            <a:r>
              <a:rPr lang="en-US" sz="2000" dirty="0">
                <a:latin typeface="Consolas" panose="020B0609020204030204" pitchFamily="49" charset="0"/>
                <a:cs typeface="Consolas" panose="020B0609020204030204" pitchFamily="49" charset="0"/>
              </a:rPr>
              <a:t>compute(42)</a:t>
            </a:r>
            <a:r>
              <a:rPr lang="en-US" sz="2000" dirty="0">
                <a:latin typeface="Arial" panose="020B0604020202020204" pitchFamily="34" charset="0"/>
                <a:cs typeface="Arial" panose="020B0604020202020204" pitchFamily="34" charset="0"/>
              </a:rPr>
              <a:t> on a new thread.</a:t>
            </a:r>
          </a:p>
        </p:txBody>
      </p:sp>
      <p:sp>
        <p:nvSpPr>
          <p:cNvPr id="2" name="Title 1">
            <a:extLst>
              <a:ext uri="{FF2B5EF4-FFF2-40B4-BE49-F238E27FC236}">
                <a16:creationId xmlns:a16="http://schemas.microsoft.com/office/drawing/2014/main" id="{30099D77-B21A-A263-D690-DB9EF2D005FD}"/>
              </a:ext>
            </a:extLst>
          </p:cNvPr>
          <p:cNvSpPr>
            <a:spLocks noGrp="1"/>
          </p:cNvSpPr>
          <p:nvPr>
            <p:ph type="title"/>
          </p:nvPr>
        </p:nvSpPr>
        <p:spPr/>
        <p:txBody>
          <a:bodyPr>
            <a:normAutofit/>
          </a:bodyPr>
          <a:lstStyle/>
          <a:p>
            <a:r>
              <a:rPr lang="en-US" dirty="0"/>
              <a:t>Create an Asynchronous Task using std::async</a:t>
            </a:r>
            <a:r>
              <a:rPr lang="en-US" baseline="30000" dirty="0"/>
              <a:t>1</a:t>
            </a:r>
            <a:r>
              <a:rPr lang="en-US" dirty="0"/>
              <a:t> </a:t>
            </a:r>
            <a:endParaRPr lang="en-US" baseline="30000" dirty="0"/>
          </a:p>
        </p:txBody>
      </p:sp>
      <p:sp>
        <p:nvSpPr>
          <p:cNvPr id="3" name="TextBox 2">
            <a:extLst>
              <a:ext uri="{FF2B5EF4-FFF2-40B4-BE49-F238E27FC236}">
                <a16:creationId xmlns:a16="http://schemas.microsoft.com/office/drawing/2014/main" id="{7864CFBC-3C52-87BA-8FBF-D56FBD732A76}"/>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C++</a:t>
            </a:r>
            <a:r>
              <a:rPr lang="zh-TW" altLang="en-US" sz="1200" dirty="0">
                <a:latin typeface="Arial" panose="020B0604020202020204" pitchFamily="34" charset="0"/>
                <a:cs typeface="Arial" panose="020B0604020202020204" pitchFamily="34" charset="0"/>
              </a:rPr>
              <a:t> </a:t>
            </a:r>
            <a:r>
              <a:rPr lang="en-US" altLang="zh-TW" sz="1200" dirty="0">
                <a:latin typeface="Arial" panose="020B0604020202020204" pitchFamily="34" charset="0"/>
                <a:cs typeface="Arial" panose="020B0604020202020204" pitchFamily="34" charset="0"/>
              </a:rPr>
              <a:t>std::async interface: </a:t>
            </a:r>
            <a:r>
              <a:rPr lang="en-US" altLang="zh-TW" sz="1200" dirty="0">
                <a:latin typeface="Arial" panose="020B0604020202020204" pitchFamily="34" charset="0"/>
                <a:cs typeface="Arial" panose="020B0604020202020204" pitchFamily="34" charset="0"/>
                <a:hlinkClick r:id="rId3"/>
              </a:rPr>
              <a:t>https://en.cppreference.com/w/cpp/thread/async.html</a:t>
            </a:r>
            <a:r>
              <a:rPr lang="en-US" altLang="zh-TW" sz="1200" dirty="0">
                <a:latin typeface="Arial" panose="020B0604020202020204" pitchFamily="34" charset="0"/>
                <a:cs typeface="Arial" panose="020B0604020202020204" pitchFamily="34" charset="0"/>
              </a:rPr>
              <a:t> </a:t>
            </a:r>
            <a:endParaRPr lang="en-US" sz="1200" dirty="0">
              <a:latin typeface="Arial" panose="020B0604020202020204" pitchFamily="34" charset="0"/>
              <a:cs typeface="Arial" panose="020B0604020202020204" pitchFamily="34" charset="0"/>
            </a:endParaRPr>
          </a:p>
        </p:txBody>
      </p:sp>
      <p:sp>
        <p:nvSpPr>
          <p:cNvPr id="6" name="Rectangular Callout 5">
            <a:extLst>
              <a:ext uri="{FF2B5EF4-FFF2-40B4-BE49-F238E27FC236}">
                <a16:creationId xmlns:a16="http://schemas.microsoft.com/office/drawing/2014/main" id="{C308B986-CED8-C7C5-9333-69F7AA0D526B}"/>
              </a:ext>
            </a:extLst>
          </p:cNvPr>
          <p:cNvSpPr/>
          <p:nvPr/>
        </p:nvSpPr>
        <p:spPr>
          <a:xfrm>
            <a:off x="838199" y="5380572"/>
            <a:ext cx="6226628" cy="818823"/>
          </a:xfrm>
          <a:prstGeom prst="wedgeRectCallout">
            <a:avLst>
              <a:gd name="adj1" fmla="val -10642"/>
              <a:gd name="adj2" fmla="val -98797"/>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Return a </a:t>
            </a:r>
            <a:r>
              <a:rPr lang="en-US" sz="2000" dirty="0">
                <a:latin typeface="Consolas" panose="020B0609020204030204" pitchFamily="49" charset="0"/>
                <a:cs typeface="Consolas" panose="020B0609020204030204" pitchFamily="49" charset="0"/>
              </a:rPr>
              <a:t>std::future</a:t>
            </a:r>
            <a:r>
              <a:rPr lang="en-US" sz="2000" dirty="0">
                <a:latin typeface="Arial" panose="020B0604020202020204" pitchFamily="34" charset="0"/>
                <a:cs typeface="Arial" panose="020B0604020202020204" pitchFamily="34" charset="0"/>
              </a:rPr>
              <a:t> to wait for this asynchronous task to finish and access its result (i.e., 42)</a:t>
            </a:r>
          </a:p>
        </p:txBody>
      </p:sp>
      <p:sp>
        <p:nvSpPr>
          <p:cNvPr id="7" name="Content Placeholder 2">
            <a:extLst>
              <a:ext uri="{FF2B5EF4-FFF2-40B4-BE49-F238E27FC236}">
                <a16:creationId xmlns:a16="http://schemas.microsoft.com/office/drawing/2014/main" id="{D28345D2-D893-8390-1617-1B314A75F75D}"/>
              </a:ext>
            </a:extLst>
          </p:cNvPr>
          <p:cNvSpPr>
            <a:spLocks noGrp="1"/>
          </p:cNvSpPr>
          <p:nvPr>
            <p:ph idx="1"/>
          </p:nvPr>
        </p:nvSpPr>
        <p:spPr>
          <a:xfrm>
            <a:off x="838200" y="1397528"/>
            <a:ext cx="10515600" cy="767284"/>
          </a:xfrm>
        </p:spPr>
        <p:txBody>
          <a:bodyPr/>
          <a:lstStyle/>
          <a:p>
            <a:r>
              <a:rPr lang="en-US" b="1" dirty="0"/>
              <a:t>A high-level standard library facility to launch a task asynchronously</a:t>
            </a:r>
          </a:p>
        </p:txBody>
      </p:sp>
    </p:spTree>
    <p:extLst>
      <p:ext uri="{BB962C8B-B14F-4D97-AF65-F5344CB8AC3E}">
        <p14:creationId xmlns:p14="http://schemas.microsoft.com/office/powerpoint/2010/main" val="1607163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05AA3-F1F5-613C-DDC0-2AF812866D5A}"/>
              </a:ext>
            </a:extLst>
          </p:cNvPr>
          <p:cNvSpPr>
            <a:spLocks noGrp="1"/>
          </p:cNvSpPr>
          <p:nvPr>
            <p:ph type="title"/>
          </p:nvPr>
        </p:nvSpPr>
        <p:spPr/>
        <p:txBody>
          <a:bodyPr/>
          <a:lstStyle/>
          <a:p>
            <a:r>
              <a:rPr lang="en-US" dirty="0"/>
              <a:t>An Example Implementation of </a:t>
            </a:r>
            <a:r>
              <a:rPr lang="en-US" dirty="0">
                <a:latin typeface="Consolas" panose="020B0609020204030204" pitchFamily="49" charset="0"/>
                <a:cs typeface="Consolas" panose="020B0609020204030204" pitchFamily="49" charset="0"/>
              </a:rPr>
              <a:t>std::async</a:t>
            </a:r>
          </a:p>
        </p:txBody>
      </p:sp>
      <p:sp>
        <p:nvSpPr>
          <p:cNvPr id="4" name="Rectangle 3">
            <a:extLst>
              <a:ext uri="{FF2B5EF4-FFF2-40B4-BE49-F238E27FC236}">
                <a16:creationId xmlns:a16="http://schemas.microsoft.com/office/drawing/2014/main" id="{5BFBA09C-6254-A488-3266-92BCFA3644D8}"/>
              </a:ext>
            </a:extLst>
          </p:cNvPr>
          <p:cNvSpPr/>
          <p:nvPr/>
        </p:nvSpPr>
        <p:spPr>
          <a:xfrm>
            <a:off x="838200" y="1373747"/>
            <a:ext cx="10515600" cy="5078313"/>
          </a:xfrm>
          <a:prstGeom prst="rect">
            <a:avLst/>
          </a:prstGeom>
        </p:spPr>
        <p:txBody>
          <a:bodyPr wrap="square">
            <a:spAutoFit/>
          </a:bodyPr>
          <a:lstStyle/>
          <a:p>
            <a:r>
              <a:rPr lang="en-US" dirty="0">
                <a:solidFill>
                  <a:srgbClr val="0070C0"/>
                </a:solidFill>
                <a:latin typeface="Consolas" panose="020B0609020204030204" pitchFamily="49" charset="0"/>
                <a:cs typeface="Consolas" panose="020B0609020204030204" pitchFamily="49" charset="0"/>
              </a:rPr>
              <a:t>template</a:t>
            </a:r>
            <a:r>
              <a:rPr lang="en-US" dirty="0">
                <a:latin typeface="Consolas" panose="020B0609020204030204" pitchFamily="49" charset="0"/>
                <a:cs typeface="Consolas" panose="020B0609020204030204" pitchFamily="49" charset="0"/>
              </a:rPr>
              <a:t> &lt;</a:t>
            </a:r>
            <a:r>
              <a:rPr lang="en-US" dirty="0" err="1">
                <a:solidFill>
                  <a:srgbClr val="0070C0"/>
                </a:solidFill>
                <a:latin typeface="Consolas" panose="020B0609020204030204" pitchFamily="49" charset="0"/>
                <a:cs typeface="Consolas" panose="020B0609020204030204" pitchFamily="49" charset="0"/>
              </a:rPr>
              <a:t>typename</a:t>
            </a:r>
            <a:r>
              <a:rPr lang="en-US" dirty="0">
                <a:latin typeface="Consolas" panose="020B0609020204030204" pitchFamily="49" charset="0"/>
                <a:cs typeface="Consolas" panose="020B0609020204030204" pitchFamily="49" charset="0"/>
              </a:rPr>
              <a:t> F, </a:t>
            </a:r>
            <a:r>
              <a:rPr lang="en-US" dirty="0" err="1">
                <a:solidFill>
                  <a:srgbClr val="0070C0"/>
                </a:solidFill>
                <a:latin typeface="Consolas" panose="020B0609020204030204" pitchFamily="49" charset="0"/>
                <a:cs typeface="Consolas" panose="020B0609020204030204" pitchFamily="49" charset="0"/>
              </a:rPr>
              <a:t>typename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&gt;</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async(F&amp;&amp; </a:t>
            </a:r>
            <a:r>
              <a:rPr lang="en-US" dirty="0" err="1">
                <a:latin typeface="Consolas" panose="020B0609020204030204" pitchFamily="49" charset="0"/>
                <a:cs typeface="Consolas" panose="020B0609020204030204" pitchFamily="49" charset="0"/>
              </a:rPr>
              <a:t>func</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&amp;&amp;... </a:t>
            </a:r>
            <a:r>
              <a:rPr lang="en-US" dirty="0" err="1">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using</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ReturnType</a:t>
            </a:r>
            <a:r>
              <a:rPr lang="en-US" dirty="0">
                <a:latin typeface="Consolas" panose="020B0609020204030204" pitchFamily="49" charset="0"/>
                <a:cs typeface="Consolas" panose="020B0609020204030204" pitchFamily="49" charset="0"/>
              </a:rPr>
              <a:t> = std::</a:t>
            </a:r>
            <a:r>
              <a:rPr lang="en-US" dirty="0" err="1">
                <a:latin typeface="Consolas" panose="020B0609020204030204" pitchFamily="49" charset="0"/>
                <a:cs typeface="Consolas" panose="020B0609020204030204" pitchFamily="49" charset="0"/>
              </a:rPr>
              <a:t>invoke_result_t</a:t>
            </a:r>
            <a:r>
              <a:rPr lang="en-US" dirty="0">
                <a:latin typeface="Consolas" panose="020B0609020204030204" pitchFamily="49" charset="0"/>
                <a:cs typeface="Consolas" panose="020B0609020204030204" pitchFamily="49" charset="0"/>
              </a:rPr>
              <a:t>&lt;F, </a:t>
            </a:r>
            <a:r>
              <a:rPr lang="en-US" dirty="0" err="1">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...&gt;;</a:t>
            </a:r>
          </a:p>
          <a:p>
            <a:r>
              <a:rPr lang="en-US" dirty="0">
                <a:latin typeface="Consolas" panose="020B0609020204030204" pitchFamily="49" charset="0"/>
                <a:cs typeface="Consolas" panose="020B0609020204030204" pitchFamily="49" charset="0"/>
              </a:rPr>
              <a:t>  </a:t>
            </a:r>
            <a:r>
              <a:rPr lang="en-US" dirty="0">
                <a:solidFill>
                  <a:schemeClr val="accent6">
                    <a:lumMod val="75000"/>
                  </a:schemeClr>
                </a:solidFill>
                <a:latin typeface="Consolas" panose="020B0609020204030204" pitchFamily="49" charset="0"/>
                <a:cs typeface="Consolas" panose="020B0609020204030204" pitchFamily="49" charset="0"/>
              </a:rPr>
              <a:t>// promise-future pair for intern-thread sync</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  std::promise&lt;</a:t>
            </a:r>
            <a:r>
              <a:rPr lang="en-US" dirty="0" err="1">
                <a:latin typeface="Consolas" panose="020B0609020204030204" pitchFamily="49" charset="0"/>
                <a:cs typeface="Consolas" panose="020B0609020204030204" pitchFamily="49" charset="0"/>
              </a:rPr>
              <a:t>ReturnType</a:t>
            </a:r>
            <a:r>
              <a:rPr lang="en-US" dirty="0">
                <a:latin typeface="Consolas" panose="020B0609020204030204" pitchFamily="49" charset="0"/>
                <a:cs typeface="Consolas" panose="020B0609020204030204" pitchFamily="49" charset="0"/>
              </a:rPr>
              <a:t>&gt; prom;</a:t>
            </a:r>
          </a:p>
          <a:p>
            <a:r>
              <a:rPr lang="en-US" dirty="0">
                <a:latin typeface="Consolas" panose="020B0609020204030204" pitchFamily="49" charset="0"/>
                <a:cs typeface="Consolas" panose="020B0609020204030204" pitchFamily="49" charset="0"/>
              </a:rPr>
              <a:t>  std::future&lt;</a:t>
            </a:r>
            <a:r>
              <a:rPr lang="en-US" dirty="0" err="1">
                <a:latin typeface="Consolas" panose="020B0609020204030204" pitchFamily="49" charset="0"/>
                <a:cs typeface="Consolas" panose="020B0609020204030204" pitchFamily="49" charset="0"/>
              </a:rPr>
              <a:t>ReturnType</a:t>
            </a:r>
            <a:r>
              <a:rPr lang="en-US" dirty="0">
                <a:latin typeface="Consolas" panose="020B0609020204030204" pitchFamily="49" charset="0"/>
                <a:cs typeface="Consolas" panose="020B0609020204030204" pitchFamily="49" charset="0"/>
              </a:rPr>
              <a:t>&gt; fu = </a:t>
            </a:r>
            <a:r>
              <a:rPr lang="en-US" dirty="0" err="1">
                <a:latin typeface="Consolas" panose="020B0609020204030204" pitchFamily="49" charset="0"/>
                <a:cs typeface="Consolas" panose="020B0609020204030204" pitchFamily="49" charset="0"/>
              </a:rPr>
              <a:t>prom.get_future</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std::thread t([prom=std::move(prom), </a:t>
            </a:r>
          </a:p>
          <a:p>
            <a:r>
              <a:rPr lang="en-US" dirty="0">
                <a:latin typeface="Consolas" panose="020B0609020204030204" pitchFamily="49" charset="0"/>
                <a:cs typeface="Consolas" panose="020B0609020204030204" pitchFamily="49" charset="0"/>
              </a:rPr>
              <a:t>    f=std::forward&lt;F&gt;(</a:t>
            </a:r>
            <a:r>
              <a:rPr lang="en-US" dirty="0" err="1">
                <a:latin typeface="Consolas" panose="020B0609020204030204" pitchFamily="49" charset="0"/>
                <a:cs typeface="Consolas" panose="020B0609020204030204" pitchFamily="49" charset="0"/>
              </a:rPr>
              <a:t>func</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=std::forward&lt;</a:t>
            </a:r>
            <a:r>
              <a:rPr lang="en-US" dirty="0" err="1">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&gt;(</a:t>
            </a:r>
            <a:r>
              <a:rPr lang="en-US" dirty="0" err="1">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 </a:t>
            </a:r>
            <a:r>
              <a:rPr lang="en-US" dirty="0">
                <a:solidFill>
                  <a:srgbClr val="0070C0"/>
                </a:solidFill>
                <a:latin typeface="Consolas" panose="020B0609020204030204" pitchFamily="49" charset="0"/>
                <a:cs typeface="Consolas" panose="020B0609020204030204" pitchFamily="49" charset="0"/>
              </a:rPr>
              <a:t>mutable</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if</a:t>
            </a:r>
            <a:r>
              <a:rPr lang="en-US" dirty="0">
                <a:latin typeface="Consolas" panose="020B0609020204030204" pitchFamily="49" charset="0"/>
                <a:cs typeface="Consolas" panose="020B0609020204030204" pitchFamily="49" charset="0"/>
              </a:rPr>
              <a:t> </a:t>
            </a:r>
            <a:r>
              <a:rPr lang="en-US" dirty="0" err="1">
                <a:solidFill>
                  <a:srgbClr val="0070C0"/>
                </a:solidFill>
                <a:latin typeface="Consolas" panose="020B0609020204030204" pitchFamily="49" charset="0"/>
                <a:cs typeface="Consolas" panose="020B0609020204030204" pitchFamily="49" charset="0"/>
              </a:rPr>
              <a:t>constexpr</a:t>
            </a:r>
            <a:r>
              <a:rPr lang="en-US" dirty="0">
                <a:latin typeface="Consolas" panose="020B0609020204030204" pitchFamily="49" charset="0"/>
                <a:cs typeface="Consolas" panose="020B0609020204030204" pitchFamily="49" charset="0"/>
              </a:rPr>
              <a:t>(std::</a:t>
            </a:r>
            <a:r>
              <a:rPr lang="en-US" dirty="0" err="1">
                <a:latin typeface="Consolas" panose="020B0609020204030204" pitchFamily="49" charset="0"/>
                <a:cs typeface="Consolas" panose="020B0609020204030204" pitchFamily="49" charset="0"/>
              </a:rPr>
              <a:t>is_void_v</a:t>
            </a:r>
            <a:r>
              <a:rPr lang="en-US" dirty="0">
                <a:latin typeface="Consolas" panose="020B0609020204030204" pitchFamily="49" charset="0"/>
                <a:cs typeface="Consolas" panose="020B0609020204030204" pitchFamily="49" charset="0"/>
              </a:rPr>
              <a:t>&lt;</a:t>
            </a:r>
            <a:r>
              <a:rPr lang="en-US" dirty="0" err="1">
                <a:latin typeface="Consolas" panose="020B0609020204030204" pitchFamily="49" charset="0"/>
                <a:cs typeface="Consolas" panose="020B0609020204030204" pitchFamily="49" charset="0"/>
              </a:rPr>
              <a:t>ReturnType</a:t>
            </a:r>
            <a:r>
              <a:rPr lang="en-US" dirty="0">
                <a:latin typeface="Consolas" panose="020B0609020204030204" pitchFamily="49" charset="0"/>
                <a:cs typeface="Consolas" panose="020B0609020204030204" pitchFamily="49" charset="0"/>
              </a:rPr>
              <a:t>&gt;) {</a:t>
            </a:r>
          </a:p>
          <a:p>
            <a:r>
              <a:rPr lang="en-US" dirty="0">
                <a:latin typeface="Consolas" panose="020B0609020204030204" pitchFamily="49" charset="0"/>
                <a:cs typeface="Consolas" panose="020B0609020204030204" pitchFamily="49" charset="0"/>
              </a:rPr>
              <a:t>      f(std::move(</a:t>
            </a:r>
            <a:r>
              <a:rPr lang="en-US" dirty="0" err="1">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prom.set_value</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 </a:t>
            </a:r>
            <a:r>
              <a:rPr lang="en-US" dirty="0">
                <a:solidFill>
                  <a:srgbClr val="0070C0"/>
                </a:solidFill>
                <a:latin typeface="Consolas" panose="020B0609020204030204" pitchFamily="49" charset="0"/>
                <a:cs typeface="Consolas" panose="020B0609020204030204" pitchFamily="49" charset="0"/>
              </a:rPr>
              <a:t>else</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prom.set_value</a:t>
            </a:r>
            <a:r>
              <a:rPr lang="en-US" dirty="0">
                <a:latin typeface="Consolas" panose="020B0609020204030204" pitchFamily="49" charset="0"/>
                <a:cs typeface="Consolas" panose="020B0609020204030204" pitchFamily="49" charset="0"/>
              </a:rPr>
              <a:t>(f(std::move(</a:t>
            </a:r>
            <a:r>
              <a:rPr lang="en-US" dirty="0" err="1">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t.detach</a:t>
            </a:r>
            <a:r>
              <a:rPr lang="en-US" dirty="0">
                <a:latin typeface="Consolas" panose="020B0609020204030204" pitchFamily="49" charset="0"/>
                <a:cs typeface="Consolas" panose="020B0609020204030204" pitchFamily="49" charset="0"/>
              </a:rPr>
              <a:t>();  </a:t>
            </a:r>
            <a:r>
              <a:rPr lang="en-US" dirty="0">
                <a:solidFill>
                  <a:schemeClr val="accent6">
                    <a:lumMod val="75000"/>
                  </a:schemeClr>
                </a:solidFill>
                <a:latin typeface="Consolas" panose="020B0609020204030204" pitchFamily="49" charset="0"/>
                <a:cs typeface="Consolas" panose="020B0609020204030204" pitchFamily="49" charset="0"/>
              </a:rPr>
              <a:t>// mimic fire-and-forget behavior of std::async</a:t>
            </a: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return</a:t>
            </a:r>
            <a:r>
              <a:rPr lang="en-US" dirty="0">
                <a:latin typeface="Consolas" panose="020B0609020204030204" pitchFamily="49" charset="0"/>
                <a:cs typeface="Consolas" panose="020B0609020204030204" pitchFamily="49" charset="0"/>
              </a:rPr>
              <a:t> fu;</a:t>
            </a:r>
          </a:p>
          <a:p>
            <a:r>
              <a:rPr lang="en-US" dirty="0">
                <a:latin typeface="Consolas" panose="020B0609020204030204" pitchFamily="49" charset="0"/>
                <a:cs typeface="Consolas" panose="020B0609020204030204" pitchFamily="49" charset="0"/>
              </a:rPr>
              <a:t>}</a:t>
            </a:r>
          </a:p>
        </p:txBody>
      </p:sp>
      <p:sp>
        <p:nvSpPr>
          <p:cNvPr id="6" name="Rectangular Callout 5">
            <a:extLst>
              <a:ext uri="{FF2B5EF4-FFF2-40B4-BE49-F238E27FC236}">
                <a16:creationId xmlns:a16="http://schemas.microsoft.com/office/drawing/2014/main" id="{F2DF6D70-B7B6-E30C-281C-99843816EB92}"/>
              </a:ext>
            </a:extLst>
          </p:cNvPr>
          <p:cNvSpPr/>
          <p:nvPr/>
        </p:nvSpPr>
        <p:spPr>
          <a:xfrm>
            <a:off x="6847114" y="3820135"/>
            <a:ext cx="4506685" cy="1296151"/>
          </a:xfrm>
          <a:prstGeom prst="wedgeRectCallout">
            <a:avLst>
              <a:gd name="adj1" fmla="val -19893"/>
              <a:gd name="adj2" fmla="val -58982"/>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We create a thread from a lambda function object that captures the function and its argument (with perfect forwarding</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and invoke the function in the body.</a:t>
            </a:r>
          </a:p>
        </p:txBody>
      </p:sp>
      <p:sp>
        <p:nvSpPr>
          <p:cNvPr id="7" name="TextBox 6">
            <a:extLst>
              <a:ext uri="{FF2B5EF4-FFF2-40B4-BE49-F238E27FC236}">
                <a16:creationId xmlns:a16="http://schemas.microsoft.com/office/drawing/2014/main" id="{D46B53B5-34E8-8CEE-6F0C-17EDE120C10E}"/>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C++</a:t>
            </a:r>
            <a:r>
              <a:rPr lang="zh-TW" altLang="en-US" sz="1200" dirty="0">
                <a:latin typeface="Arial" panose="020B0604020202020204" pitchFamily="34" charset="0"/>
                <a:cs typeface="Arial" panose="020B0604020202020204" pitchFamily="34" charset="0"/>
              </a:rPr>
              <a:t> </a:t>
            </a:r>
            <a:r>
              <a:rPr lang="en-US" altLang="zh-TW" sz="1200" dirty="0">
                <a:latin typeface="Consolas" panose="020B0609020204030204" pitchFamily="49" charset="0"/>
                <a:cs typeface="Consolas" panose="020B0609020204030204" pitchFamily="49" charset="0"/>
              </a:rPr>
              <a:t>std::forward</a:t>
            </a:r>
            <a:r>
              <a:rPr lang="en-US" altLang="zh-TW" sz="1200" dirty="0">
                <a:latin typeface="Arial" panose="020B0604020202020204" pitchFamily="34" charset="0"/>
                <a:cs typeface="Arial" panose="020B0604020202020204" pitchFamily="34" charset="0"/>
              </a:rPr>
              <a:t>: </a:t>
            </a:r>
            <a:r>
              <a:rPr lang="en-US" altLang="zh-TW" sz="1200" dirty="0">
                <a:latin typeface="Arial" panose="020B0604020202020204" pitchFamily="34" charset="0"/>
                <a:cs typeface="Arial" panose="020B0604020202020204" pitchFamily="34" charset="0"/>
                <a:hlinkClick r:id="rId3"/>
              </a:rPr>
              <a:t>https://en.cppreference.com/w/cpp/utility/forward.html</a:t>
            </a:r>
            <a:r>
              <a:rPr lang="en-US" altLang="zh-TW" sz="1200" dirty="0">
                <a:latin typeface="Arial" panose="020B0604020202020204" pitchFamily="34" charset="0"/>
                <a:cs typeface="Arial" panose="020B0604020202020204" pitchFamily="34" charset="0"/>
              </a:rPr>
              <a:t>  </a:t>
            </a:r>
            <a:endParaRPr lang="en-US" sz="1200" dirty="0">
              <a:latin typeface="Arial" panose="020B0604020202020204" pitchFamily="34" charset="0"/>
              <a:cs typeface="Arial" panose="020B0604020202020204" pitchFamily="34" charset="0"/>
            </a:endParaRPr>
          </a:p>
        </p:txBody>
      </p:sp>
      <p:sp>
        <p:nvSpPr>
          <p:cNvPr id="3" name="Rectangular Callout 2">
            <a:extLst>
              <a:ext uri="{FF2B5EF4-FFF2-40B4-BE49-F238E27FC236}">
                <a16:creationId xmlns:a16="http://schemas.microsoft.com/office/drawing/2014/main" id="{C181D225-5B67-E96E-6E38-AE3F600FA6D7}"/>
              </a:ext>
            </a:extLst>
          </p:cNvPr>
          <p:cNvSpPr/>
          <p:nvPr/>
        </p:nvSpPr>
        <p:spPr>
          <a:xfrm>
            <a:off x="7369629" y="2340428"/>
            <a:ext cx="3984170" cy="891843"/>
          </a:xfrm>
          <a:prstGeom prst="wedgeRectCallout">
            <a:avLst>
              <a:gd name="adj1" fmla="val -54696"/>
              <a:gd name="adj2" fmla="val 18246"/>
            </a:avLst>
          </a:prstGeom>
          <a:solidFill>
            <a:schemeClr val="accent2">
              <a:lumMod val="75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I promise you that I will run your function, and you can access the result from the future object …</a:t>
            </a:r>
          </a:p>
        </p:txBody>
      </p:sp>
    </p:spTree>
    <p:extLst>
      <p:ext uri="{BB962C8B-B14F-4D97-AF65-F5344CB8AC3E}">
        <p14:creationId xmlns:p14="http://schemas.microsoft.com/office/powerpoint/2010/main" val="23870807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90AE3-6988-0786-3286-6A619A80646A}"/>
              </a:ext>
            </a:extLst>
          </p:cNvPr>
          <p:cNvSpPr>
            <a:spLocks noGrp="1"/>
          </p:cNvSpPr>
          <p:nvPr>
            <p:ph type="title"/>
          </p:nvPr>
        </p:nvSpPr>
        <p:spPr/>
        <p:txBody>
          <a:bodyPr>
            <a:noAutofit/>
          </a:bodyPr>
          <a:lstStyle/>
          <a:p>
            <a:r>
              <a:rPr lang="en-US" dirty="0"/>
              <a:t>Build a Task Graph w/ </a:t>
            </a:r>
            <a:r>
              <a:rPr lang="en-US" dirty="0">
                <a:latin typeface="Consolas" panose="020B0609020204030204" pitchFamily="49" charset="0"/>
                <a:cs typeface="Consolas" panose="020B0609020204030204" pitchFamily="49" charset="0"/>
              </a:rPr>
              <a:t>std::async</a:t>
            </a:r>
            <a:r>
              <a:rPr lang="en-US" dirty="0"/>
              <a:t> and </a:t>
            </a:r>
            <a:r>
              <a:rPr lang="en-US" dirty="0">
                <a:latin typeface="Consolas" panose="020B0609020204030204" pitchFamily="49" charset="0"/>
                <a:cs typeface="Consolas" panose="020B0609020204030204" pitchFamily="49" charset="0"/>
              </a:rPr>
              <a:t>std::future</a:t>
            </a:r>
          </a:p>
        </p:txBody>
      </p:sp>
      <p:sp>
        <p:nvSpPr>
          <p:cNvPr id="4" name="Rectangle 3">
            <a:extLst>
              <a:ext uri="{FF2B5EF4-FFF2-40B4-BE49-F238E27FC236}">
                <a16:creationId xmlns:a16="http://schemas.microsoft.com/office/drawing/2014/main" id="{FB14C5E3-E8EB-B538-41D3-94895E01BEEF}"/>
              </a:ext>
            </a:extLst>
          </p:cNvPr>
          <p:cNvSpPr/>
          <p:nvPr/>
        </p:nvSpPr>
        <p:spPr>
          <a:xfrm>
            <a:off x="838199" y="1852611"/>
            <a:ext cx="5812971" cy="4524315"/>
          </a:xfrm>
          <a:prstGeom prst="rect">
            <a:avLst/>
          </a:prstGeom>
        </p:spPr>
        <p:txBody>
          <a:bodyPr wrap="square">
            <a:spAutoFit/>
          </a:bodyPr>
          <a:lstStyle/>
          <a:p>
            <a:r>
              <a:rPr lang="en-US" dirty="0">
                <a:latin typeface="Consolas" panose="020B0609020204030204" pitchFamily="49" charset="0"/>
                <a:cs typeface="Consolas" panose="020B0609020204030204" pitchFamily="49" charset="0"/>
              </a:rPr>
              <a:t>auto A = std::async(std::launch::async, </a:t>
            </a:r>
          </a:p>
          <a:p>
            <a:r>
              <a:rPr lang="en-US" dirty="0">
                <a:latin typeface="Consolas" panose="020B0609020204030204" pitchFamily="49" charset="0"/>
                <a:cs typeface="Consolas" panose="020B0609020204030204" pitchFamily="49" charset="0"/>
              </a:rPr>
              <a:t>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“A\n”; }</a:t>
            </a:r>
          </a:p>
          <a:p>
            <a:r>
              <a:rPr lang="en-US" dirty="0">
                <a:latin typeface="Consolas" panose="020B0609020204030204" pitchFamily="49" charset="0"/>
                <a:cs typeface="Consolas" panose="020B0609020204030204" pitchFamily="49" charset="0"/>
              </a:rPr>
              <a:t>);</a:t>
            </a:r>
          </a:p>
          <a:p>
            <a:r>
              <a:rPr lang="en-US" dirty="0" err="1">
                <a:solidFill>
                  <a:srgbClr val="0070C0"/>
                </a:solidFill>
                <a:latin typeface="Consolas" panose="020B0609020204030204" pitchFamily="49" charset="0"/>
                <a:cs typeface="Consolas" panose="020B0609020204030204" pitchFamily="49" charset="0"/>
              </a:rPr>
              <a:t>A.wait</a:t>
            </a:r>
            <a:r>
              <a:rPr lang="en-US" dirty="0">
                <a:solidFill>
                  <a:srgbClr val="0070C0"/>
                </a:solidFill>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auto B = std::async(std::launch::async, </a:t>
            </a:r>
          </a:p>
          <a:p>
            <a:r>
              <a:rPr lang="en-US" dirty="0">
                <a:latin typeface="Consolas" panose="020B0609020204030204" pitchFamily="49" charset="0"/>
                <a:cs typeface="Consolas" panose="020B0609020204030204" pitchFamily="49" charset="0"/>
              </a:rPr>
              <a:t>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“B\n”; }</a:t>
            </a:r>
          </a:p>
          <a:p>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auto C = std::async(std::launch::async, </a:t>
            </a:r>
          </a:p>
          <a:p>
            <a:r>
              <a:rPr lang="en-US" dirty="0">
                <a:latin typeface="Consolas" panose="020B0609020204030204" pitchFamily="49" charset="0"/>
                <a:cs typeface="Consolas" panose="020B0609020204030204" pitchFamily="49" charset="0"/>
              </a:rPr>
              <a:t>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“C\n”; }</a:t>
            </a:r>
          </a:p>
          <a:p>
            <a:r>
              <a:rPr lang="en-US" dirty="0">
                <a:latin typeface="Consolas" panose="020B0609020204030204" pitchFamily="49" charset="0"/>
                <a:cs typeface="Consolas" panose="020B0609020204030204" pitchFamily="49" charset="0"/>
              </a:rPr>
              <a:t>);</a:t>
            </a:r>
          </a:p>
          <a:p>
            <a:r>
              <a:rPr lang="en-US" dirty="0" err="1">
                <a:solidFill>
                  <a:srgbClr val="0070C0"/>
                </a:solidFill>
                <a:latin typeface="Consolas" panose="020B0609020204030204" pitchFamily="49" charset="0"/>
                <a:cs typeface="Consolas" panose="020B0609020204030204" pitchFamily="49" charset="0"/>
              </a:rPr>
              <a:t>B.wait</a:t>
            </a:r>
            <a:r>
              <a:rPr lang="en-US" dirty="0">
                <a:solidFill>
                  <a:srgbClr val="0070C0"/>
                </a:solidFill>
                <a:latin typeface="Consolas" panose="020B0609020204030204" pitchFamily="49" charset="0"/>
                <a:cs typeface="Consolas" panose="020B0609020204030204" pitchFamily="49" charset="0"/>
              </a:rPr>
              <a:t>();</a:t>
            </a:r>
          </a:p>
          <a:p>
            <a:r>
              <a:rPr lang="en-US" dirty="0" err="1">
                <a:solidFill>
                  <a:srgbClr val="0070C0"/>
                </a:solidFill>
                <a:latin typeface="Consolas" panose="020B0609020204030204" pitchFamily="49" charset="0"/>
                <a:cs typeface="Consolas" panose="020B0609020204030204" pitchFamily="49" charset="0"/>
              </a:rPr>
              <a:t>C.wait</a:t>
            </a:r>
            <a:r>
              <a:rPr lang="en-US" dirty="0">
                <a:solidFill>
                  <a:srgbClr val="0070C0"/>
                </a:solidFill>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auto D = std::async(std::launch::async, </a:t>
            </a:r>
          </a:p>
          <a:p>
            <a:r>
              <a:rPr lang="en-US" dirty="0">
                <a:latin typeface="Consolas" panose="020B0609020204030204" pitchFamily="49" charset="0"/>
                <a:cs typeface="Consolas" panose="020B0609020204030204" pitchFamily="49" charset="0"/>
              </a:rPr>
              <a:t>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“D\n”; }</a:t>
            </a:r>
          </a:p>
          <a:p>
            <a:r>
              <a:rPr lang="en-US" dirty="0">
                <a:latin typeface="Consolas" panose="020B0609020204030204" pitchFamily="49" charset="0"/>
                <a:cs typeface="Consolas" panose="020B0609020204030204" pitchFamily="49" charset="0"/>
              </a:rPr>
              <a:t>);</a:t>
            </a:r>
          </a:p>
          <a:p>
            <a:r>
              <a:rPr lang="en-US" dirty="0" err="1">
                <a:solidFill>
                  <a:srgbClr val="0070C0"/>
                </a:solidFill>
                <a:latin typeface="Consolas" panose="020B0609020204030204" pitchFamily="49" charset="0"/>
                <a:cs typeface="Consolas" panose="020B0609020204030204" pitchFamily="49" charset="0"/>
              </a:rPr>
              <a:t>D.wait</a:t>
            </a:r>
            <a:r>
              <a:rPr lang="en-US" dirty="0">
                <a:solidFill>
                  <a:srgbClr val="0070C0"/>
                </a:solidFill>
                <a:latin typeface="Consolas" panose="020B0609020204030204" pitchFamily="49" charset="0"/>
                <a:cs typeface="Consolas" panose="020B0609020204030204" pitchFamily="49" charset="0"/>
              </a:rPr>
              <a:t>();</a:t>
            </a:r>
          </a:p>
        </p:txBody>
      </p:sp>
      <p:pic>
        <p:nvPicPr>
          <p:cNvPr id="5" name="Picture 2">
            <a:extLst>
              <a:ext uri="{FF2B5EF4-FFF2-40B4-BE49-F238E27FC236}">
                <a16:creationId xmlns:a16="http://schemas.microsoft.com/office/drawing/2014/main" id="{D865A127-26AF-2E92-5734-E85604D55C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7407" y="2982606"/>
            <a:ext cx="4250156" cy="172385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81695F93-66EA-B1A9-9E62-C62603648A75}"/>
              </a:ext>
            </a:extLst>
          </p:cNvPr>
          <p:cNvSpPr/>
          <p:nvPr/>
        </p:nvSpPr>
        <p:spPr>
          <a:xfrm>
            <a:off x="6651170" y="1863496"/>
            <a:ext cx="4702631" cy="696686"/>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We need to wait for A to finish before launching B and C asynchronously.</a:t>
            </a:r>
          </a:p>
        </p:txBody>
      </p:sp>
      <p:sp>
        <p:nvSpPr>
          <p:cNvPr id="7" name="Rectangle 6">
            <a:extLst>
              <a:ext uri="{FF2B5EF4-FFF2-40B4-BE49-F238E27FC236}">
                <a16:creationId xmlns:a16="http://schemas.microsoft.com/office/drawing/2014/main" id="{24D0A56C-F108-4FA7-15AE-E81C08DAEBF1}"/>
              </a:ext>
            </a:extLst>
          </p:cNvPr>
          <p:cNvSpPr/>
          <p:nvPr/>
        </p:nvSpPr>
        <p:spPr>
          <a:xfrm>
            <a:off x="6651170" y="4758366"/>
            <a:ext cx="4702631" cy="696686"/>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We need to wait for B and C to finish before launching D asynchronously</a:t>
            </a:r>
          </a:p>
        </p:txBody>
      </p:sp>
      <p:cxnSp>
        <p:nvCxnSpPr>
          <p:cNvPr id="15" name="Elbow Connector 14">
            <a:extLst>
              <a:ext uri="{FF2B5EF4-FFF2-40B4-BE49-F238E27FC236}">
                <a16:creationId xmlns:a16="http://schemas.microsoft.com/office/drawing/2014/main" id="{8D89C94A-BEE6-1128-3859-3D7424431283}"/>
              </a:ext>
            </a:extLst>
          </p:cNvPr>
          <p:cNvCxnSpPr>
            <a:cxnSpLocks/>
          </p:cNvCxnSpPr>
          <p:nvPr/>
        </p:nvCxnSpPr>
        <p:spPr>
          <a:xfrm rot="5400000">
            <a:off x="5439160" y="-696030"/>
            <a:ext cx="328886" cy="6797766"/>
          </a:xfrm>
          <a:prstGeom prst="bentConnector2">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 name="Elbow Connector 15">
            <a:extLst>
              <a:ext uri="{FF2B5EF4-FFF2-40B4-BE49-F238E27FC236}">
                <a16:creationId xmlns:a16="http://schemas.microsoft.com/office/drawing/2014/main" id="{251686FA-A5B6-DEC2-7A93-813CC3AE3EB9}"/>
              </a:ext>
            </a:extLst>
          </p:cNvPr>
          <p:cNvCxnSpPr>
            <a:cxnSpLocks/>
            <a:stCxn id="7" idx="1"/>
          </p:cNvCxnSpPr>
          <p:nvPr/>
        </p:nvCxnSpPr>
        <p:spPr>
          <a:xfrm rot="10800000">
            <a:off x="2079172" y="4920343"/>
            <a:ext cx="4571999" cy="186366"/>
          </a:xfrm>
          <a:prstGeom prst="bentConnector3">
            <a:avLst>
              <a:gd name="adj1" fmla="val 50000"/>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8103FC5-4901-B0EE-7025-076C3F9EE82B}"/>
              </a:ext>
            </a:extLst>
          </p:cNvPr>
          <p:cNvSpPr>
            <a:spLocks noGrp="1"/>
          </p:cNvSpPr>
          <p:nvPr>
            <p:ph idx="1"/>
          </p:nvPr>
        </p:nvSpPr>
        <p:spPr>
          <a:xfrm>
            <a:off x="838200" y="1397528"/>
            <a:ext cx="10515600" cy="696686"/>
          </a:xfrm>
        </p:spPr>
        <p:txBody>
          <a:bodyPr/>
          <a:lstStyle/>
          <a:p>
            <a:r>
              <a:rPr lang="en-US" b="1" dirty="0">
                <a:latin typeface="Consolas" panose="020B0609020204030204" pitchFamily="49" charset="0"/>
                <a:cs typeface="Consolas" panose="020B0609020204030204" pitchFamily="49" charset="0"/>
              </a:rPr>
              <a:t>std::future</a:t>
            </a:r>
            <a:r>
              <a:rPr lang="en-US" b="1" dirty="0"/>
              <a:t> allows us to perform task-specific synchronization</a:t>
            </a:r>
          </a:p>
        </p:txBody>
      </p:sp>
      <p:sp>
        <p:nvSpPr>
          <p:cNvPr id="10" name="Rectangular Callout 9">
            <a:extLst>
              <a:ext uri="{FF2B5EF4-FFF2-40B4-BE49-F238E27FC236}">
                <a16:creationId xmlns:a16="http://schemas.microsoft.com/office/drawing/2014/main" id="{ED38AB81-EB0F-1DFF-7703-5DC6F2783164}"/>
              </a:ext>
            </a:extLst>
          </p:cNvPr>
          <p:cNvSpPr/>
          <p:nvPr/>
        </p:nvSpPr>
        <p:spPr>
          <a:xfrm>
            <a:off x="4648199" y="5802429"/>
            <a:ext cx="6705599" cy="687523"/>
          </a:xfrm>
          <a:prstGeom prst="wedgeRectCallout">
            <a:avLst>
              <a:gd name="adj1" fmla="val -18715"/>
              <a:gd name="adj2" fmla="val -69200"/>
            </a:avLst>
          </a:prstGeom>
          <a:solidFill>
            <a:schemeClr val="accent2">
              <a:lumMod val="75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By properly synchronizing tasks using </a:t>
            </a:r>
            <a:r>
              <a:rPr lang="en-US" dirty="0" err="1">
                <a:latin typeface="Consolas" panose="020B0609020204030204" pitchFamily="49" charset="0"/>
                <a:cs typeface="Consolas" panose="020B0609020204030204" pitchFamily="49" charset="0"/>
              </a:rPr>
              <a:t>future.wait</a:t>
            </a:r>
            <a:r>
              <a:rPr lang="en-US" dirty="0">
                <a:latin typeface="Arial" panose="020B0604020202020204" pitchFamily="34" charset="0"/>
                <a:cs typeface="Arial" panose="020B0604020202020204" pitchFamily="34" charset="0"/>
              </a:rPr>
              <a:t>, we can dynamically create a task graph (i.e., dynamic task graph)</a:t>
            </a:r>
          </a:p>
        </p:txBody>
      </p:sp>
    </p:spTree>
    <p:extLst>
      <p:ext uri="{BB962C8B-B14F-4D97-AF65-F5344CB8AC3E}">
        <p14:creationId xmlns:p14="http://schemas.microsoft.com/office/powerpoint/2010/main" val="212337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F7BD5-5984-9F15-3E43-13070F08DE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C35E06-CF81-03D2-E624-B8B95F0C6F6A}"/>
              </a:ext>
            </a:extLst>
          </p:cNvPr>
          <p:cNvSpPr>
            <a:spLocks noGrp="1"/>
          </p:cNvSpPr>
          <p:nvPr>
            <p:ph type="title"/>
          </p:nvPr>
        </p:nvSpPr>
        <p:spPr/>
        <p:txBody>
          <a:bodyPr>
            <a:noAutofit/>
          </a:bodyPr>
          <a:lstStyle/>
          <a:p>
            <a:r>
              <a:rPr lang="en-US" dirty="0"/>
              <a:t>Sender-Receiver Version (with </a:t>
            </a:r>
            <a:r>
              <a:rPr lang="en-US" dirty="0">
                <a:latin typeface="Consolas" panose="020B0609020204030204" pitchFamily="49" charset="0"/>
                <a:cs typeface="Consolas" panose="020B0609020204030204" pitchFamily="49" charset="0"/>
              </a:rPr>
              <a:t>std::exec</a:t>
            </a:r>
            <a:r>
              <a:rPr lang="en-US" baseline="30000" dirty="0"/>
              <a:t>1</a:t>
            </a:r>
            <a:r>
              <a:rPr lang="en-US" dirty="0"/>
              <a:t>)</a:t>
            </a:r>
            <a:endParaRPr lang="en-US" dirty="0">
              <a:latin typeface="Consolas" panose="020B0609020204030204" pitchFamily="49" charset="0"/>
              <a:cs typeface="Consolas" panose="020B0609020204030204" pitchFamily="49" charset="0"/>
            </a:endParaRPr>
          </a:p>
        </p:txBody>
      </p:sp>
      <p:sp>
        <p:nvSpPr>
          <p:cNvPr id="4" name="Rectangle 3">
            <a:extLst>
              <a:ext uri="{FF2B5EF4-FFF2-40B4-BE49-F238E27FC236}">
                <a16:creationId xmlns:a16="http://schemas.microsoft.com/office/drawing/2014/main" id="{21B22306-D89B-EB63-8C3A-94D88F2EE797}"/>
              </a:ext>
            </a:extLst>
          </p:cNvPr>
          <p:cNvSpPr/>
          <p:nvPr/>
        </p:nvSpPr>
        <p:spPr>
          <a:xfrm>
            <a:off x="838199" y="1979388"/>
            <a:ext cx="10515600" cy="4247317"/>
          </a:xfrm>
          <a:prstGeom prst="rect">
            <a:avLst/>
          </a:prstGeom>
        </p:spPr>
        <p:txBody>
          <a:bodyPr wrap="square">
            <a:spAutoFit/>
          </a:bodyPr>
          <a:lstStyle/>
          <a:p>
            <a:r>
              <a:rPr lang="en-US" dirty="0">
                <a:latin typeface="Consolas" panose="020B0609020204030204" pitchFamily="49" charset="0"/>
                <a:cs typeface="Consolas" panose="020B0609020204030204" pitchFamily="49" charset="0"/>
              </a:rPr>
              <a:t>exec::</a:t>
            </a:r>
            <a:r>
              <a:rPr lang="en-US" dirty="0" err="1">
                <a:latin typeface="Consolas" panose="020B0609020204030204" pitchFamily="49" charset="0"/>
                <a:cs typeface="Consolas" panose="020B0609020204030204" pitchFamily="49" charset="0"/>
              </a:rPr>
              <a:t>static_thread_pool</a:t>
            </a:r>
            <a:r>
              <a:rPr lang="en-US" dirty="0">
                <a:latin typeface="Consolas" panose="020B0609020204030204" pitchFamily="49" charset="0"/>
                <a:cs typeface="Consolas" panose="020B0609020204030204" pitchFamily="49" charset="0"/>
              </a:rPr>
              <a:t> pool;</a:t>
            </a:r>
          </a:p>
          <a:p>
            <a:r>
              <a:rPr lang="en-US" dirty="0">
                <a:latin typeface="Consolas" panose="020B0609020204030204" pitchFamily="49" charset="0"/>
                <a:cs typeface="Consolas" panose="020B0609020204030204" pitchFamily="49" charset="0"/>
              </a:rPr>
              <a:t>auto scheduler = </a:t>
            </a:r>
            <a:r>
              <a:rPr lang="en-US" dirty="0" err="1">
                <a:latin typeface="Consolas" panose="020B0609020204030204" pitchFamily="49" charset="0"/>
                <a:cs typeface="Consolas" panose="020B0609020204030204" pitchFamily="49" charset="0"/>
              </a:rPr>
              <a:t>pool.get_scheduler</a:t>
            </a:r>
            <a:r>
              <a:rPr lang="en-US" dirty="0">
                <a:latin typeface="Consolas" panose="020B0609020204030204" pitchFamily="49" charset="0"/>
                <a:cs typeface="Consolas" panose="020B0609020204030204" pitchFamily="49" charset="0"/>
              </a:rPr>
              <a:t>();</a:t>
            </a:r>
          </a:p>
          <a:p>
            <a:endParaRPr lang="en-US" dirty="0">
              <a:latin typeface="Consolas" panose="020B0609020204030204" pitchFamily="49" charset="0"/>
              <a:cs typeface="Consolas" panose="020B0609020204030204" pitchFamily="49" charset="0"/>
            </a:endParaRPr>
          </a:p>
          <a:p>
            <a:r>
              <a:rPr lang="en-US" dirty="0">
                <a:solidFill>
                  <a:schemeClr val="accent6">
                    <a:lumMod val="75000"/>
                  </a:schemeClr>
                </a:solidFill>
                <a:latin typeface="Consolas" panose="020B0609020204030204" pitchFamily="49" charset="0"/>
                <a:cs typeface="Consolas" panose="020B0609020204030204" pitchFamily="49" charset="0"/>
              </a:rPr>
              <a:t>// create a sender task for A</a:t>
            </a:r>
          </a:p>
          <a:p>
            <a:r>
              <a:rPr lang="en-US" dirty="0">
                <a:latin typeface="Consolas" panose="020B0609020204030204" pitchFamily="49" charset="0"/>
                <a:cs typeface="Consolas" panose="020B0609020204030204" pitchFamily="49" charset="0"/>
              </a:rPr>
              <a:t>auto </a:t>
            </a:r>
            <a:r>
              <a:rPr lang="en-US" dirty="0" err="1">
                <a:latin typeface="Consolas" panose="020B0609020204030204" pitchFamily="49" charset="0"/>
                <a:cs typeface="Consolas" panose="020B0609020204030204" pitchFamily="49" charset="0"/>
              </a:rPr>
              <a:t>sa</a:t>
            </a:r>
            <a:r>
              <a:rPr lang="en-US" dirty="0">
                <a:latin typeface="Consolas" panose="020B0609020204030204" pitchFamily="49" charset="0"/>
                <a:cs typeface="Consolas" panose="020B0609020204030204" pitchFamily="49" charset="0"/>
              </a:rPr>
              <a:t> = exec::then(exec::schedule(scheduler),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&lt;&lt;"A\n"; });</a:t>
            </a:r>
          </a:p>
          <a:p>
            <a:r>
              <a:rPr lang="en-US" dirty="0">
                <a:solidFill>
                  <a:srgbClr val="0070C0"/>
                </a:solidFill>
                <a:latin typeface="Consolas" panose="020B0609020204030204" pitchFamily="49" charset="0"/>
                <a:cs typeface="Consolas" panose="020B0609020204030204" pitchFamily="49" charset="0"/>
              </a:rPr>
              <a:t>exec::</a:t>
            </a:r>
            <a:r>
              <a:rPr lang="en-US" dirty="0" err="1">
                <a:solidFill>
                  <a:srgbClr val="0070C0"/>
                </a:solidFill>
                <a:latin typeface="Consolas" panose="020B0609020204030204" pitchFamily="49" charset="0"/>
                <a:cs typeface="Consolas" panose="020B0609020204030204" pitchFamily="49" charset="0"/>
              </a:rPr>
              <a:t>sync_wait</a:t>
            </a:r>
            <a:r>
              <a:rPr lang="en-US" dirty="0">
                <a:solidFill>
                  <a:srgbClr val="0070C0"/>
                </a:solidFill>
                <a:latin typeface="Consolas" panose="020B0609020204030204" pitchFamily="49" charset="0"/>
                <a:cs typeface="Consolas" panose="020B0609020204030204" pitchFamily="49" charset="0"/>
              </a:rPr>
              <a:t>(</a:t>
            </a:r>
            <a:r>
              <a:rPr lang="en-US" dirty="0" err="1">
                <a:solidFill>
                  <a:srgbClr val="0070C0"/>
                </a:solidFill>
                <a:latin typeface="Consolas" panose="020B0609020204030204" pitchFamily="49" charset="0"/>
                <a:cs typeface="Consolas" panose="020B0609020204030204" pitchFamily="49" charset="0"/>
              </a:rPr>
              <a:t>sa</a:t>
            </a:r>
            <a:r>
              <a:rPr lang="en-US" dirty="0">
                <a:solidFill>
                  <a:srgbClr val="0070C0"/>
                </a:solidFill>
                <a:latin typeface="Consolas" panose="020B0609020204030204" pitchFamily="49" charset="0"/>
                <a:cs typeface="Consolas" panose="020B0609020204030204" pitchFamily="49" charset="0"/>
              </a:rPr>
              <a:t>);  </a:t>
            </a:r>
            <a:r>
              <a:rPr lang="en-US" dirty="0">
                <a:solidFill>
                  <a:schemeClr val="accent6">
                    <a:lumMod val="75000"/>
                  </a:schemeClr>
                </a:solidFill>
                <a:latin typeface="Consolas" panose="020B0609020204030204" pitchFamily="49" charset="0"/>
                <a:cs typeface="Consolas" panose="020B0609020204030204" pitchFamily="49" charset="0"/>
              </a:rPr>
              <a:t>// wait for A</a:t>
            </a:r>
          </a:p>
          <a:p>
            <a:endParaRPr lang="en-US" dirty="0">
              <a:latin typeface="Consolas" panose="020B0609020204030204" pitchFamily="49" charset="0"/>
              <a:cs typeface="Consolas" panose="020B0609020204030204" pitchFamily="49" charset="0"/>
            </a:endParaRPr>
          </a:p>
          <a:p>
            <a:r>
              <a:rPr lang="en-US" dirty="0">
                <a:solidFill>
                  <a:schemeClr val="accent6">
                    <a:lumMod val="75000"/>
                  </a:schemeClr>
                </a:solidFill>
                <a:latin typeface="Consolas" panose="020B0609020204030204" pitchFamily="49" charset="0"/>
                <a:cs typeface="Consolas" panose="020B0609020204030204" pitchFamily="49" charset="0"/>
              </a:rPr>
              <a:t>// create two parallel sender tasks for B and C </a:t>
            </a:r>
          </a:p>
          <a:p>
            <a:r>
              <a:rPr lang="en-US" dirty="0">
                <a:latin typeface="Consolas" panose="020B0609020204030204" pitchFamily="49" charset="0"/>
                <a:cs typeface="Consolas" panose="020B0609020204030204" pitchFamily="49" charset="0"/>
              </a:rPr>
              <a:t>auto sb = exec::then(exec::schedule(scheduler),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&lt;&lt;"B\n"; });</a:t>
            </a:r>
          </a:p>
          <a:p>
            <a:r>
              <a:rPr lang="en-US" dirty="0">
                <a:latin typeface="Consolas" panose="020B0609020204030204" pitchFamily="49" charset="0"/>
                <a:cs typeface="Consolas" panose="020B0609020204030204" pitchFamily="49" charset="0"/>
              </a:rPr>
              <a:t>auto </a:t>
            </a:r>
            <a:r>
              <a:rPr lang="en-US" dirty="0" err="1">
                <a:latin typeface="Consolas" panose="020B0609020204030204" pitchFamily="49" charset="0"/>
                <a:cs typeface="Consolas" panose="020B0609020204030204" pitchFamily="49" charset="0"/>
              </a:rPr>
              <a:t>sc</a:t>
            </a:r>
            <a:r>
              <a:rPr lang="en-US" dirty="0">
                <a:latin typeface="Consolas" panose="020B0609020204030204" pitchFamily="49" charset="0"/>
                <a:cs typeface="Consolas" panose="020B0609020204030204" pitchFamily="49" charset="0"/>
              </a:rPr>
              <a:t> = exec::then(exec::schedule(scheduler),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&lt;&lt;"C\n"; });</a:t>
            </a:r>
          </a:p>
          <a:p>
            <a:r>
              <a:rPr lang="en-US" dirty="0">
                <a:solidFill>
                  <a:srgbClr val="0070C0"/>
                </a:solidFill>
                <a:latin typeface="Consolas" panose="020B0609020204030204" pitchFamily="49" charset="0"/>
                <a:cs typeface="Consolas" panose="020B0609020204030204" pitchFamily="49" charset="0"/>
              </a:rPr>
              <a:t>exec::</a:t>
            </a:r>
            <a:r>
              <a:rPr lang="en-US" dirty="0" err="1">
                <a:solidFill>
                  <a:srgbClr val="0070C0"/>
                </a:solidFill>
                <a:latin typeface="Consolas" panose="020B0609020204030204" pitchFamily="49" charset="0"/>
                <a:cs typeface="Consolas" panose="020B0609020204030204" pitchFamily="49" charset="0"/>
              </a:rPr>
              <a:t>sync_wait</a:t>
            </a:r>
            <a:r>
              <a:rPr lang="en-US" dirty="0">
                <a:solidFill>
                  <a:srgbClr val="0070C0"/>
                </a:solidFill>
                <a:latin typeface="Consolas" panose="020B0609020204030204" pitchFamily="49" charset="0"/>
                <a:cs typeface="Consolas" panose="020B0609020204030204" pitchFamily="49" charset="0"/>
              </a:rPr>
              <a:t>(exec::</a:t>
            </a:r>
            <a:r>
              <a:rPr lang="en-US" dirty="0" err="1">
                <a:solidFill>
                  <a:srgbClr val="0070C0"/>
                </a:solidFill>
                <a:latin typeface="Consolas" panose="020B0609020204030204" pitchFamily="49" charset="0"/>
                <a:cs typeface="Consolas" panose="020B0609020204030204" pitchFamily="49" charset="0"/>
              </a:rPr>
              <a:t>when_all</a:t>
            </a:r>
            <a:r>
              <a:rPr lang="en-US" dirty="0">
                <a:solidFill>
                  <a:srgbClr val="0070C0"/>
                </a:solidFill>
                <a:latin typeface="Consolas" panose="020B0609020204030204" pitchFamily="49" charset="0"/>
                <a:cs typeface="Consolas" panose="020B0609020204030204" pitchFamily="49" charset="0"/>
              </a:rPr>
              <a:t>(sb, </a:t>
            </a:r>
            <a:r>
              <a:rPr lang="en-US" dirty="0" err="1">
                <a:solidFill>
                  <a:srgbClr val="0070C0"/>
                </a:solidFill>
                <a:latin typeface="Consolas" panose="020B0609020204030204" pitchFamily="49" charset="0"/>
                <a:cs typeface="Consolas" panose="020B0609020204030204" pitchFamily="49" charset="0"/>
              </a:rPr>
              <a:t>sc</a:t>
            </a:r>
            <a:r>
              <a:rPr lang="en-US" dirty="0">
                <a:solidFill>
                  <a:srgbClr val="0070C0"/>
                </a:solidFill>
                <a:latin typeface="Consolas" panose="020B0609020204030204" pitchFamily="49" charset="0"/>
                <a:cs typeface="Consolas" panose="020B0609020204030204" pitchFamily="49" charset="0"/>
              </a:rPr>
              <a:t>));  </a:t>
            </a:r>
            <a:r>
              <a:rPr lang="en-US" dirty="0">
                <a:solidFill>
                  <a:schemeClr val="accent6">
                    <a:lumMod val="75000"/>
                  </a:schemeClr>
                </a:solidFill>
                <a:latin typeface="Consolas" panose="020B0609020204030204" pitchFamily="49" charset="0"/>
                <a:cs typeface="Consolas" panose="020B0609020204030204" pitchFamily="49" charset="0"/>
              </a:rPr>
              <a:t>// wait for B and C</a:t>
            </a:r>
          </a:p>
          <a:p>
            <a:endParaRPr lang="en-US" dirty="0">
              <a:latin typeface="Consolas" panose="020B0609020204030204" pitchFamily="49" charset="0"/>
              <a:cs typeface="Consolas" panose="020B0609020204030204" pitchFamily="49" charset="0"/>
            </a:endParaRPr>
          </a:p>
          <a:p>
            <a:r>
              <a:rPr lang="en-US" dirty="0">
                <a:solidFill>
                  <a:schemeClr val="accent6">
                    <a:lumMod val="75000"/>
                  </a:schemeClr>
                </a:solidFill>
                <a:latin typeface="Consolas" panose="020B0609020204030204" pitchFamily="49" charset="0"/>
                <a:cs typeface="Consolas" panose="020B0609020204030204" pitchFamily="49" charset="0"/>
              </a:rPr>
              <a:t>// create a sender task for D</a:t>
            </a:r>
          </a:p>
          <a:p>
            <a:r>
              <a:rPr lang="en-US" dirty="0">
                <a:latin typeface="Consolas" panose="020B0609020204030204" pitchFamily="49" charset="0"/>
                <a:cs typeface="Consolas" panose="020B0609020204030204" pitchFamily="49" charset="0"/>
              </a:rPr>
              <a:t>auto </a:t>
            </a:r>
            <a:r>
              <a:rPr lang="en-US" dirty="0" err="1">
                <a:latin typeface="Consolas" panose="020B0609020204030204" pitchFamily="49" charset="0"/>
                <a:cs typeface="Consolas" panose="020B0609020204030204" pitchFamily="49" charset="0"/>
              </a:rPr>
              <a:t>sd</a:t>
            </a:r>
            <a:r>
              <a:rPr lang="en-US" dirty="0">
                <a:latin typeface="Consolas" panose="020B0609020204030204" pitchFamily="49" charset="0"/>
                <a:cs typeface="Consolas" panose="020B0609020204030204" pitchFamily="49" charset="0"/>
              </a:rPr>
              <a:t> = exec::then(exec::schedule(scheduler),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&lt;&lt;"D\n"; });</a:t>
            </a:r>
          </a:p>
          <a:p>
            <a:r>
              <a:rPr lang="en-US" dirty="0">
                <a:solidFill>
                  <a:srgbClr val="0070C0"/>
                </a:solidFill>
                <a:latin typeface="Consolas" panose="020B0609020204030204" pitchFamily="49" charset="0"/>
                <a:cs typeface="Consolas" panose="020B0609020204030204" pitchFamily="49" charset="0"/>
              </a:rPr>
              <a:t>exec::</a:t>
            </a:r>
            <a:r>
              <a:rPr lang="en-US" dirty="0" err="1">
                <a:solidFill>
                  <a:srgbClr val="0070C0"/>
                </a:solidFill>
                <a:latin typeface="Consolas" panose="020B0609020204030204" pitchFamily="49" charset="0"/>
                <a:cs typeface="Consolas" panose="020B0609020204030204" pitchFamily="49" charset="0"/>
              </a:rPr>
              <a:t>sync_wait</a:t>
            </a:r>
            <a:r>
              <a:rPr lang="en-US" dirty="0">
                <a:solidFill>
                  <a:srgbClr val="0070C0"/>
                </a:solidFill>
                <a:latin typeface="Consolas" panose="020B0609020204030204" pitchFamily="49" charset="0"/>
                <a:cs typeface="Consolas" panose="020B0609020204030204" pitchFamily="49" charset="0"/>
              </a:rPr>
              <a:t>(</a:t>
            </a:r>
            <a:r>
              <a:rPr lang="en-US" dirty="0" err="1">
                <a:solidFill>
                  <a:srgbClr val="0070C0"/>
                </a:solidFill>
                <a:latin typeface="Consolas" panose="020B0609020204030204" pitchFamily="49" charset="0"/>
                <a:cs typeface="Consolas" panose="020B0609020204030204" pitchFamily="49" charset="0"/>
              </a:rPr>
              <a:t>sd</a:t>
            </a:r>
            <a:r>
              <a:rPr lang="en-US" dirty="0">
                <a:solidFill>
                  <a:srgbClr val="0070C0"/>
                </a:solidFill>
                <a:latin typeface="Consolas" panose="020B0609020204030204" pitchFamily="49" charset="0"/>
                <a:cs typeface="Consolas" panose="020B0609020204030204" pitchFamily="49" charset="0"/>
              </a:rPr>
              <a:t>);  </a:t>
            </a:r>
            <a:r>
              <a:rPr lang="en-US" dirty="0">
                <a:solidFill>
                  <a:schemeClr val="accent6">
                    <a:lumMod val="75000"/>
                  </a:schemeClr>
                </a:solidFill>
                <a:latin typeface="Consolas" panose="020B0609020204030204" pitchFamily="49" charset="0"/>
                <a:cs typeface="Consolas" panose="020B0609020204030204" pitchFamily="49" charset="0"/>
              </a:rPr>
              <a:t>// wait for D</a:t>
            </a:r>
          </a:p>
        </p:txBody>
      </p:sp>
      <p:sp>
        <p:nvSpPr>
          <p:cNvPr id="3" name="TextBox 2">
            <a:extLst>
              <a:ext uri="{FF2B5EF4-FFF2-40B4-BE49-F238E27FC236}">
                <a16:creationId xmlns:a16="http://schemas.microsoft.com/office/drawing/2014/main" id="{C52BEC20-B3C8-FC92-3622-CDC2D3F47DB9}"/>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C++</a:t>
            </a:r>
            <a:r>
              <a:rPr lang="zh-TW" altLang="en-US" sz="1200" dirty="0">
                <a:latin typeface="Arial" panose="020B0604020202020204" pitchFamily="34" charset="0"/>
                <a:cs typeface="Arial" panose="020B0604020202020204" pitchFamily="34" charset="0"/>
              </a:rPr>
              <a:t> </a:t>
            </a:r>
            <a:r>
              <a:rPr lang="en-US" altLang="zh-TW" sz="1200" dirty="0">
                <a:latin typeface="Arial" panose="020B0604020202020204" pitchFamily="34" charset="0"/>
                <a:cs typeface="Arial" panose="020B0604020202020204" pitchFamily="34" charset="0"/>
              </a:rPr>
              <a:t>execution control library (experimental): </a:t>
            </a:r>
            <a:r>
              <a:rPr lang="en-US" altLang="zh-TW" sz="1200" dirty="0">
                <a:latin typeface="Arial" panose="020B0604020202020204" pitchFamily="34" charset="0"/>
                <a:cs typeface="Arial" panose="020B0604020202020204" pitchFamily="34" charset="0"/>
                <a:hlinkClick r:id="rId3"/>
              </a:rPr>
              <a:t>https://en.cppreference.com/w/cpp/experimental/execution.html</a:t>
            </a:r>
            <a:r>
              <a:rPr lang="en-US" altLang="zh-TW" sz="1200" dirty="0">
                <a:latin typeface="Arial" panose="020B0604020202020204" pitchFamily="34" charset="0"/>
                <a:cs typeface="Arial" panose="020B0604020202020204" pitchFamily="34" charset="0"/>
              </a:rPr>
              <a:t> </a:t>
            </a:r>
            <a:endParaRPr lang="en-US" sz="1200" dirty="0">
              <a:latin typeface="Arial" panose="020B0604020202020204" pitchFamily="34" charset="0"/>
              <a:cs typeface="Arial" panose="020B0604020202020204" pitchFamily="34" charset="0"/>
            </a:endParaRPr>
          </a:p>
        </p:txBody>
      </p:sp>
      <p:sp>
        <p:nvSpPr>
          <p:cNvPr id="6" name="Content Placeholder 2">
            <a:extLst>
              <a:ext uri="{FF2B5EF4-FFF2-40B4-BE49-F238E27FC236}">
                <a16:creationId xmlns:a16="http://schemas.microsoft.com/office/drawing/2014/main" id="{68E2DB00-1C16-E0BA-7E14-FAF7DACA257F}"/>
              </a:ext>
            </a:extLst>
          </p:cNvPr>
          <p:cNvSpPr>
            <a:spLocks noGrp="1"/>
          </p:cNvSpPr>
          <p:nvPr>
            <p:ph idx="1"/>
          </p:nvPr>
        </p:nvSpPr>
        <p:spPr>
          <a:xfrm>
            <a:off x="838200" y="1397528"/>
            <a:ext cx="10515600" cy="767284"/>
          </a:xfrm>
        </p:spPr>
        <p:txBody>
          <a:bodyPr/>
          <a:lstStyle/>
          <a:p>
            <a:r>
              <a:rPr lang="en-US" b="1" dirty="0"/>
              <a:t>A standardized abstraction for composing tasks and dependencies</a:t>
            </a:r>
          </a:p>
        </p:txBody>
      </p:sp>
      <p:sp>
        <p:nvSpPr>
          <p:cNvPr id="7" name="Rectangle 6">
            <a:extLst>
              <a:ext uri="{FF2B5EF4-FFF2-40B4-BE49-F238E27FC236}">
                <a16:creationId xmlns:a16="http://schemas.microsoft.com/office/drawing/2014/main" id="{6D379CDB-6B5E-E064-0F66-D1B9C9482CEE}"/>
              </a:ext>
            </a:extLst>
          </p:cNvPr>
          <p:cNvSpPr/>
          <p:nvPr/>
        </p:nvSpPr>
        <p:spPr>
          <a:xfrm>
            <a:off x="6096000" y="1917972"/>
            <a:ext cx="5257801" cy="470889"/>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Schedule tasks on a pool of worker threads</a:t>
            </a:r>
          </a:p>
        </p:txBody>
      </p:sp>
      <p:cxnSp>
        <p:nvCxnSpPr>
          <p:cNvPr id="8" name="Straight Arrow Connector 7">
            <a:extLst>
              <a:ext uri="{FF2B5EF4-FFF2-40B4-BE49-F238E27FC236}">
                <a16:creationId xmlns:a16="http://schemas.microsoft.com/office/drawing/2014/main" id="{18FBB4E7-F4C1-28DD-E311-18054F7F1439}"/>
              </a:ext>
            </a:extLst>
          </p:cNvPr>
          <p:cNvCxnSpPr>
            <a:cxnSpLocks/>
            <a:stCxn id="7" idx="1"/>
          </p:cNvCxnSpPr>
          <p:nvPr/>
        </p:nvCxnSpPr>
        <p:spPr>
          <a:xfrm flipH="1">
            <a:off x="4777740" y="2153417"/>
            <a:ext cx="1318260" cy="0"/>
          </a:xfrm>
          <a:prstGeom prst="straightConnector1">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6786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A7E85-0799-151C-D038-02D929CDE5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91F940-6CAE-C803-8A05-0E2E429ACF42}"/>
              </a:ext>
            </a:extLst>
          </p:cNvPr>
          <p:cNvSpPr>
            <a:spLocks noGrp="1"/>
          </p:cNvSpPr>
          <p:nvPr>
            <p:ph type="title"/>
          </p:nvPr>
        </p:nvSpPr>
        <p:spPr/>
        <p:txBody>
          <a:bodyPr>
            <a:noAutofit/>
          </a:bodyPr>
          <a:lstStyle/>
          <a:p>
            <a:r>
              <a:rPr lang="en-US" dirty="0"/>
              <a:t>Intel’s TBB Library with </a:t>
            </a:r>
            <a:r>
              <a:rPr lang="en-US" dirty="0" err="1">
                <a:latin typeface="Consolas" panose="020B0609020204030204" pitchFamily="49" charset="0"/>
                <a:cs typeface="Consolas" panose="020B0609020204030204" pitchFamily="49" charset="0"/>
              </a:rPr>
              <a:t>tbb</a:t>
            </a:r>
            <a:r>
              <a:rPr lang="en-US" dirty="0">
                <a:latin typeface="Consolas" panose="020B0609020204030204" pitchFamily="49" charset="0"/>
                <a:cs typeface="Consolas" panose="020B0609020204030204" pitchFamily="49" charset="0"/>
              </a:rPr>
              <a:t>::task_group</a:t>
            </a:r>
            <a:r>
              <a:rPr lang="en-US" baseline="30000" dirty="0"/>
              <a:t>1</a:t>
            </a:r>
            <a:endParaRPr lang="en-US" dirty="0">
              <a:latin typeface="Consolas" panose="020B0609020204030204" pitchFamily="49" charset="0"/>
              <a:cs typeface="Consolas" panose="020B0609020204030204" pitchFamily="49" charset="0"/>
            </a:endParaRPr>
          </a:p>
        </p:txBody>
      </p:sp>
      <p:sp>
        <p:nvSpPr>
          <p:cNvPr id="4" name="Rectangle 3">
            <a:extLst>
              <a:ext uri="{FF2B5EF4-FFF2-40B4-BE49-F238E27FC236}">
                <a16:creationId xmlns:a16="http://schemas.microsoft.com/office/drawing/2014/main" id="{F3C7B580-8B96-5B32-46B4-80D7C9327CF2}"/>
              </a:ext>
            </a:extLst>
          </p:cNvPr>
          <p:cNvSpPr/>
          <p:nvPr/>
        </p:nvSpPr>
        <p:spPr>
          <a:xfrm>
            <a:off x="838199" y="1922500"/>
            <a:ext cx="10515600" cy="4401205"/>
          </a:xfrm>
          <a:prstGeom prst="rect">
            <a:avLst/>
          </a:prstGeom>
        </p:spPr>
        <p:txBody>
          <a:bodyPr wrap="square">
            <a:spAutoFit/>
          </a:bodyPr>
          <a:lstStyle/>
          <a:p>
            <a:r>
              <a:rPr lang="en-US" sz="2000" dirty="0" err="1">
                <a:latin typeface="Consolas" panose="020B0609020204030204" pitchFamily="49" charset="0"/>
                <a:cs typeface="Consolas" panose="020B0609020204030204" pitchFamily="49" charset="0"/>
              </a:rPr>
              <a:t>tbb</a:t>
            </a:r>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task_group</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tg</a:t>
            </a:r>
            <a:r>
              <a:rPr lang="en-US" sz="2000" dirty="0">
                <a:latin typeface="Consolas" panose="020B0609020204030204" pitchFamily="49" charset="0"/>
                <a:cs typeface="Consolas" panose="020B0609020204030204" pitchFamily="49" charset="0"/>
              </a:rPr>
              <a:t>;</a:t>
            </a:r>
          </a:p>
          <a:p>
            <a:endParaRPr lang="en-US" sz="2000" dirty="0">
              <a:latin typeface="Consolas" panose="020B0609020204030204" pitchFamily="49" charset="0"/>
              <a:cs typeface="Consolas" panose="020B0609020204030204" pitchFamily="49" charset="0"/>
            </a:endParaRPr>
          </a:p>
          <a:p>
            <a:r>
              <a:rPr lang="en-US" sz="2000" dirty="0">
                <a:solidFill>
                  <a:schemeClr val="accent6">
                    <a:lumMod val="75000"/>
                  </a:schemeClr>
                </a:solidFill>
                <a:latin typeface="Consolas" panose="020B0609020204030204" pitchFamily="49" charset="0"/>
                <a:cs typeface="Consolas" panose="020B0609020204030204" pitchFamily="49" charset="0"/>
              </a:rPr>
              <a:t>// A</a:t>
            </a:r>
          </a:p>
          <a:p>
            <a:r>
              <a:rPr lang="en-US" sz="2000" dirty="0" err="1">
                <a:latin typeface="Consolas" panose="020B0609020204030204" pitchFamily="49" charset="0"/>
                <a:cs typeface="Consolas" panose="020B0609020204030204" pitchFamily="49" charset="0"/>
              </a:rPr>
              <a:t>tg.run</a:t>
            </a:r>
            <a:r>
              <a:rPr lang="en-US" sz="2000" dirty="0">
                <a:latin typeface="Consolas" panose="020B0609020204030204" pitchFamily="49" charset="0"/>
                <a:cs typeface="Consolas" panose="020B0609020204030204" pitchFamily="49" charset="0"/>
              </a:rPr>
              <a:t>([]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"A\n"; });</a:t>
            </a:r>
          </a:p>
          <a:p>
            <a:r>
              <a:rPr lang="en-US" sz="2000" dirty="0" err="1">
                <a:solidFill>
                  <a:srgbClr val="0070C0"/>
                </a:solidFill>
                <a:latin typeface="Consolas" panose="020B0609020204030204" pitchFamily="49" charset="0"/>
                <a:cs typeface="Consolas" panose="020B0609020204030204" pitchFamily="49" charset="0"/>
              </a:rPr>
              <a:t>tg.wait</a:t>
            </a:r>
            <a:r>
              <a:rPr lang="en-US" sz="2000" dirty="0">
                <a:solidFill>
                  <a:srgbClr val="0070C0"/>
                </a:solidFill>
                <a:latin typeface="Consolas" panose="020B0609020204030204" pitchFamily="49" charset="0"/>
                <a:cs typeface="Consolas" panose="020B0609020204030204" pitchFamily="49" charset="0"/>
              </a:rPr>
              <a:t>();  </a:t>
            </a:r>
          </a:p>
          <a:p>
            <a:endParaRPr lang="en-US" sz="2000" dirty="0">
              <a:latin typeface="Consolas" panose="020B0609020204030204" pitchFamily="49" charset="0"/>
              <a:cs typeface="Consolas" panose="020B0609020204030204" pitchFamily="49" charset="0"/>
            </a:endParaRPr>
          </a:p>
          <a:p>
            <a:r>
              <a:rPr lang="en-US" sz="2000" dirty="0">
                <a:solidFill>
                  <a:schemeClr val="accent6">
                    <a:lumMod val="75000"/>
                  </a:schemeClr>
                </a:solidFill>
                <a:latin typeface="Consolas" panose="020B0609020204030204" pitchFamily="49" charset="0"/>
                <a:cs typeface="Consolas" panose="020B0609020204030204" pitchFamily="49" charset="0"/>
              </a:rPr>
              <a:t>// B and C in parallel</a:t>
            </a:r>
          </a:p>
          <a:p>
            <a:r>
              <a:rPr lang="en-US" sz="2000" dirty="0" err="1">
                <a:latin typeface="Consolas" panose="020B0609020204030204" pitchFamily="49" charset="0"/>
                <a:cs typeface="Consolas" panose="020B0609020204030204" pitchFamily="49" charset="0"/>
              </a:rPr>
              <a:t>tg.run</a:t>
            </a:r>
            <a:r>
              <a:rPr lang="en-US" sz="2000" dirty="0">
                <a:latin typeface="Consolas" panose="020B0609020204030204" pitchFamily="49" charset="0"/>
                <a:cs typeface="Consolas" panose="020B0609020204030204" pitchFamily="49" charset="0"/>
              </a:rPr>
              <a:t>([]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"B\n"; });</a:t>
            </a:r>
          </a:p>
          <a:p>
            <a:r>
              <a:rPr lang="en-US" sz="2000" dirty="0" err="1">
                <a:latin typeface="Consolas" panose="020B0609020204030204" pitchFamily="49" charset="0"/>
                <a:cs typeface="Consolas" panose="020B0609020204030204" pitchFamily="49" charset="0"/>
              </a:rPr>
              <a:t>tg.run</a:t>
            </a:r>
            <a:r>
              <a:rPr lang="en-US" sz="2000" dirty="0">
                <a:latin typeface="Consolas" panose="020B0609020204030204" pitchFamily="49" charset="0"/>
                <a:cs typeface="Consolas" panose="020B0609020204030204" pitchFamily="49" charset="0"/>
              </a:rPr>
              <a:t>([]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"C\n"; });</a:t>
            </a:r>
          </a:p>
          <a:p>
            <a:r>
              <a:rPr lang="en-US" sz="2000" dirty="0" err="1">
                <a:solidFill>
                  <a:srgbClr val="0070C0"/>
                </a:solidFill>
                <a:latin typeface="Consolas" panose="020B0609020204030204" pitchFamily="49" charset="0"/>
                <a:cs typeface="Consolas" panose="020B0609020204030204" pitchFamily="49" charset="0"/>
              </a:rPr>
              <a:t>tg.wait</a:t>
            </a:r>
            <a:r>
              <a:rPr lang="en-US" sz="2000" dirty="0">
                <a:solidFill>
                  <a:srgbClr val="0070C0"/>
                </a:solidFill>
                <a:latin typeface="Consolas" panose="020B0609020204030204" pitchFamily="49" charset="0"/>
                <a:cs typeface="Consolas" panose="020B0609020204030204" pitchFamily="49" charset="0"/>
              </a:rPr>
              <a:t>();  </a:t>
            </a:r>
            <a:endParaRPr lang="en-US" sz="2000" dirty="0">
              <a:solidFill>
                <a:schemeClr val="accent6">
                  <a:lumMod val="75000"/>
                </a:schemeClr>
              </a:solidFill>
              <a:latin typeface="Consolas" panose="020B0609020204030204" pitchFamily="49" charset="0"/>
              <a:cs typeface="Consolas" panose="020B0609020204030204" pitchFamily="49" charset="0"/>
            </a:endParaRPr>
          </a:p>
          <a:p>
            <a:endParaRPr lang="en-US" sz="2000" dirty="0">
              <a:latin typeface="Consolas" panose="020B0609020204030204" pitchFamily="49" charset="0"/>
              <a:cs typeface="Consolas" panose="020B0609020204030204" pitchFamily="49" charset="0"/>
            </a:endParaRPr>
          </a:p>
          <a:p>
            <a:r>
              <a:rPr lang="en-US" sz="2000" dirty="0">
                <a:solidFill>
                  <a:schemeClr val="accent6">
                    <a:lumMod val="75000"/>
                  </a:schemeClr>
                </a:solidFill>
                <a:latin typeface="Consolas" panose="020B0609020204030204" pitchFamily="49" charset="0"/>
                <a:cs typeface="Consolas" panose="020B0609020204030204" pitchFamily="49" charset="0"/>
              </a:rPr>
              <a:t>// D</a:t>
            </a:r>
          </a:p>
          <a:p>
            <a:r>
              <a:rPr lang="en-US" sz="2000" dirty="0" err="1">
                <a:latin typeface="Consolas" panose="020B0609020204030204" pitchFamily="49" charset="0"/>
                <a:cs typeface="Consolas" panose="020B0609020204030204" pitchFamily="49" charset="0"/>
              </a:rPr>
              <a:t>tg.run</a:t>
            </a:r>
            <a:r>
              <a:rPr lang="en-US" sz="2000" dirty="0">
                <a:latin typeface="Consolas" panose="020B0609020204030204" pitchFamily="49" charset="0"/>
                <a:cs typeface="Consolas" panose="020B0609020204030204" pitchFamily="49" charset="0"/>
              </a:rPr>
              <a:t>([]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"D\n"; });</a:t>
            </a:r>
          </a:p>
          <a:p>
            <a:r>
              <a:rPr lang="en-US" sz="2000" dirty="0" err="1">
                <a:solidFill>
                  <a:srgbClr val="0070C0"/>
                </a:solidFill>
                <a:latin typeface="Consolas" panose="020B0609020204030204" pitchFamily="49" charset="0"/>
                <a:cs typeface="Consolas" panose="020B0609020204030204" pitchFamily="49" charset="0"/>
              </a:rPr>
              <a:t>tg.wait</a:t>
            </a:r>
            <a:r>
              <a:rPr lang="en-US" sz="2000" dirty="0">
                <a:solidFill>
                  <a:srgbClr val="0070C0"/>
                </a:solidFill>
                <a:latin typeface="Consolas" panose="020B0609020204030204" pitchFamily="49" charset="0"/>
                <a:cs typeface="Consolas" panose="020B0609020204030204" pitchFamily="49" charset="0"/>
              </a:rPr>
              <a:t>();  </a:t>
            </a:r>
            <a:endParaRPr lang="en-US" sz="2000" dirty="0">
              <a:solidFill>
                <a:schemeClr val="accent6">
                  <a:lumMod val="75000"/>
                </a:schemeClr>
              </a:solidFill>
              <a:latin typeface="Consolas" panose="020B0609020204030204" pitchFamily="49" charset="0"/>
              <a:cs typeface="Consolas" panose="020B0609020204030204" pitchFamily="49" charset="0"/>
            </a:endParaRPr>
          </a:p>
        </p:txBody>
      </p:sp>
      <p:sp>
        <p:nvSpPr>
          <p:cNvPr id="5" name="Rectangle 4">
            <a:extLst>
              <a:ext uri="{FF2B5EF4-FFF2-40B4-BE49-F238E27FC236}">
                <a16:creationId xmlns:a16="http://schemas.microsoft.com/office/drawing/2014/main" id="{BD181A0F-4B3C-B11E-2E07-921BE0E29AC1}"/>
              </a:ext>
            </a:extLst>
          </p:cNvPr>
          <p:cNvSpPr/>
          <p:nvPr/>
        </p:nvSpPr>
        <p:spPr>
          <a:xfrm>
            <a:off x="6651170" y="3016462"/>
            <a:ext cx="4702631" cy="696686"/>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Need to </a:t>
            </a:r>
            <a:r>
              <a:rPr lang="en-US" sz="2000" dirty="0" err="1">
                <a:latin typeface="Consolas" panose="020B0609020204030204" pitchFamily="49" charset="0"/>
                <a:cs typeface="Consolas" panose="020B0609020204030204" pitchFamily="49" charset="0"/>
              </a:rPr>
              <a:t>task_group</a:t>
            </a:r>
            <a:r>
              <a:rPr lang="en-US" sz="2000" dirty="0">
                <a:latin typeface="Consolas" panose="020B0609020204030204" pitchFamily="49" charset="0"/>
                <a:cs typeface="Consolas" panose="020B0609020204030204" pitchFamily="49" charset="0"/>
              </a:rPr>
              <a:t>::wait</a:t>
            </a:r>
            <a:r>
              <a:rPr lang="en-US" sz="2000" dirty="0">
                <a:latin typeface="Arial" panose="020B0604020202020204" pitchFamily="34" charset="0"/>
                <a:cs typeface="Arial" panose="020B0604020202020204" pitchFamily="34" charset="0"/>
              </a:rPr>
              <a:t> on A before running B and C</a:t>
            </a:r>
          </a:p>
        </p:txBody>
      </p:sp>
      <p:cxnSp>
        <p:nvCxnSpPr>
          <p:cNvPr id="10" name="Straight Arrow Connector 9">
            <a:extLst>
              <a:ext uri="{FF2B5EF4-FFF2-40B4-BE49-F238E27FC236}">
                <a16:creationId xmlns:a16="http://schemas.microsoft.com/office/drawing/2014/main" id="{6E9A888B-CD16-E00D-B274-AFF210E0B0A5}"/>
              </a:ext>
            </a:extLst>
          </p:cNvPr>
          <p:cNvCxnSpPr>
            <a:cxnSpLocks/>
            <a:stCxn id="5" idx="1"/>
          </p:cNvCxnSpPr>
          <p:nvPr/>
        </p:nvCxnSpPr>
        <p:spPr>
          <a:xfrm flipH="1" flipV="1">
            <a:off x="2351314" y="3362766"/>
            <a:ext cx="4299856" cy="2039"/>
          </a:xfrm>
          <a:prstGeom prst="straightConnector1">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6631A968-BD2A-9D8D-AF3C-30B24C9290BF}"/>
              </a:ext>
            </a:extLst>
          </p:cNvPr>
          <p:cNvSpPr/>
          <p:nvPr/>
        </p:nvSpPr>
        <p:spPr>
          <a:xfrm>
            <a:off x="6651170" y="4536384"/>
            <a:ext cx="4702631" cy="696686"/>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Need to </a:t>
            </a:r>
            <a:r>
              <a:rPr lang="en-US" sz="2000" dirty="0" err="1">
                <a:latin typeface="Consolas" panose="020B0609020204030204" pitchFamily="49" charset="0"/>
                <a:cs typeface="Consolas" panose="020B0609020204030204" pitchFamily="49" charset="0"/>
              </a:rPr>
              <a:t>task_group</a:t>
            </a:r>
            <a:r>
              <a:rPr lang="en-US" sz="2000" dirty="0">
                <a:latin typeface="Consolas" panose="020B0609020204030204" pitchFamily="49" charset="0"/>
                <a:cs typeface="Consolas" panose="020B0609020204030204" pitchFamily="49" charset="0"/>
              </a:rPr>
              <a:t>::wait</a:t>
            </a:r>
            <a:r>
              <a:rPr lang="en-US" sz="2000" dirty="0">
                <a:latin typeface="Arial" panose="020B0604020202020204" pitchFamily="34" charset="0"/>
                <a:cs typeface="Arial" panose="020B0604020202020204" pitchFamily="34" charset="0"/>
              </a:rPr>
              <a:t> on B and C before running D</a:t>
            </a:r>
          </a:p>
        </p:txBody>
      </p:sp>
      <p:cxnSp>
        <p:nvCxnSpPr>
          <p:cNvPr id="15" name="Straight Arrow Connector 14">
            <a:extLst>
              <a:ext uri="{FF2B5EF4-FFF2-40B4-BE49-F238E27FC236}">
                <a16:creationId xmlns:a16="http://schemas.microsoft.com/office/drawing/2014/main" id="{239BA8B5-3BC6-DA7A-75C4-0A0E24D61F09}"/>
              </a:ext>
            </a:extLst>
          </p:cNvPr>
          <p:cNvCxnSpPr>
            <a:cxnSpLocks/>
            <a:stCxn id="14" idx="1"/>
          </p:cNvCxnSpPr>
          <p:nvPr/>
        </p:nvCxnSpPr>
        <p:spPr>
          <a:xfrm flipH="1" flipV="1">
            <a:off x="2351314" y="4882688"/>
            <a:ext cx="4299856" cy="2039"/>
          </a:xfrm>
          <a:prstGeom prst="straightConnector1">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CFAABC9-BD4B-FE9D-67B5-7AB00377148C}"/>
              </a:ext>
            </a:extLst>
          </p:cNvPr>
          <p:cNvSpPr txBox="1"/>
          <p:nvPr/>
        </p:nvSpPr>
        <p:spPr>
          <a:xfrm>
            <a:off x="812320" y="6532253"/>
            <a:ext cx="1084628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TBB task group: </a:t>
            </a:r>
            <a:r>
              <a:rPr lang="en-US" sz="1200" dirty="0">
                <a:latin typeface="Arial" panose="020B0604020202020204" pitchFamily="34" charset="0"/>
                <a:cs typeface="Arial" panose="020B0604020202020204" pitchFamily="34" charset="0"/>
                <a:hlinkClick r:id="rId3"/>
              </a:rPr>
              <a:t>https://oneapi-spec.uxlfoundation.org/specifications/oneapi/v1.3-rev-1/elements/onetbb/source/task_scheduler/task_group/task_group_cls</a:t>
            </a:r>
            <a:r>
              <a:rPr lang="en-US" sz="1200" dirty="0">
                <a:latin typeface="Arial" panose="020B0604020202020204" pitchFamily="34" charset="0"/>
                <a:cs typeface="Arial" panose="020B0604020202020204" pitchFamily="34" charset="0"/>
              </a:rPr>
              <a:t> </a:t>
            </a:r>
          </a:p>
        </p:txBody>
      </p:sp>
      <p:sp>
        <p:nvSpPr>
          <p:cNvPr id="3" name="Rectangle 2">
            <a:extLst>
              <a:ext uri="{FF2B5EF4-FFF2-40B4-BE49-F238E27FC236}">
                <a16:creationId xmlns:a16="http://schemas.microsoft.com/office/drawing/2014/main" id="{55F2B671-9738-D717-FF7A-11EFD84B3D5A}"/>
              </a:ext>
            </a:extLst>
          </p:cNvPr>
          <p:cNvSpPr/>
          <p:nvPr/>
        </p:nvSpPr>
        <p:spPr>
          <a:xfrm>
            <a:off x="6651170" y="1917972"/>
            <a:ext cx="4702631" cy="696686"/>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A class in TBB to create asynchronous tasks and wait for their completion</a:t>
            </a:r>
          </a:p>
        </p:txBody>
      </p:sp>
      <p:cxnSp>
        <p:nvCxnSpPr>
          <p:cNvPr id="6" name="Straight Arrow Connector 5">
            <a:extLst>
              <a:ext uri="{FF2B5EF4-FFF2-40B4-BE49-F238E27FC236}">
                <a16:creationId xmlns:a16="http://schemas.microsoft.com/office/drawing/2014/main" id="{F01B930C-12F7-8231-2CC9-A66954212B97}"/>
              </a:ext>
            </a:extLst>
          </p:cNvPr>
          <p:cNvCxnSpPr>
            <a:cxnSpLocks/>
          </p:cNvCxnSpPr>
          <p:nvPr/>
        </p:nvCxnSpPr>
        <p:spPr>
          <a:xfrm flipH="1">
            <a:off x="3610303" y="2145609"/>
            <a:ext cx="3040867" cy="0"/>
          </a:xfrm>
          <a:prstGeom prst="straightConnector1">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
        <p:nvSpPr>
          <p:cNvPr id="7" name="Content Placeholder 2">
            <a:extLst>
              <a:ext uri="{FF2B5EF4-FFF2-40B4-BE49-F238E27FC236}">
                <a16:creationId xmlns:a16="http://schemas.microsoft.com/office/drawing/2014/main" id="{91D0229B-13DB-28E9-BEBD-D18661FDE7CD}"/>
              </a:ext>
            </a:extLst>
          </p:cNvPr>
          <p:cNvSpPr>
            <a:spLocks noGrp="1"/>
          </p:cNvSpPr>
          <p:nvPr>
            <p:ph idx="1"/>
          </p:nvPr>
        </p:nvSpPr>
        <p:spPr>
          <a:xfrm>
            <a:off x="838200" y="1397528"/>
            <a:ext cx="10515600" cy="767284"/>
          </a:xfrm>
        </p:spPr>
        <p:txBody>
          <a:bodyPr/>
          <a:lstStyle/>
          <a:p>
            <a:r>
              <a:rPr lang="en-US" b="1" dirty="0"/>
              <a:t>A class to create asynchronous tasks and wait for their completion</a:t>
            </a:r>
          </a:p>
        </p:txBody>
      </p:sp>
    </p:spTree>
    <p:extLst>
      <p:ext uri="{BB962C8B-B14F-4D97-AF65-F5344CB8AC3E}">
        <p14:creationId xmlns:p14="http://schemas.microsoft.com/office/powerpoint/2010/main" val="5577681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C3F116-4DE1-EC12-0D54-1F4415E77F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8ECA3F-78C1-57CA-F988-0BC2A1C80E98}"/>
              </a:ext>
            </a:extLst>
          </p:cNvPr>
          <p:cNvSpPr>
            <a:spLocks noGrp="1"/>
          </p:cNvSpPr>
          <p:nvPr>
            <p:ph type="title"/>
          </p:nvPr>
        </p:nvSpPr>
        <p:spPr/>
        <p:txBody>
          <a:bodyPr>
            <a:noAutofit/>
          </a:bodyPr>
          <a:lstStyle/>
          <a:p>
            <a:r>
              <a:rPr lang="en-US" dirty="0"/>
              <a:t>OpenMP Tasking Model with </a:t>
            </a:r>
            <a:r>
              <a:rPr lang="en-US" dirty="0">
                <a:latin typeface="Consolas" panose="020B0609020204030204" pitchFamily="49" charset="0"/>
                <a:cs typeface="Consolas" panose="020B0609020204030204" pitchFamily="49" charset="0"/>
              </a:rPr>
              <a:t>depend</a:t>
            </a:r>
            <a:r>
              <a:rPr lang="en-US" dirty="0"/>
              <a:t> Clauses</a:t>
            </a:r>
            <a:r>
              <a:rPr lang="en-US" baseline="30000" dirty="0"/>
              <a:t>1</a:t>
            </a:r>
            <a:endParaRPr lang="en-US" dirty="0">
              <a:latin typeface="Consolas" panose="020B0609020204030204" pitchFamily="49" charset="0"/>
              <a:cs typeface="Consolas" panose="020B0609020204030204" pitchFamily="49" charset="0"/>
            </a:endParaRPr>
          </a:p>
        </p:txBody>
      </p:sp>
      <p:sp>
        <p:nvSpPr>
          <p:cNvPr id="4" name="Rectangle 3">
            <a:extLst>
              <a:ext uri="{FF2B5EF4-FFF2-40B4-BE49-F238E27FC236}">
                <a16:creationId xmlns:a16="http://schemas.microsoft.com/office/drawing/2014/main" id="{25014A24-DF80-81BB-3DDC-51793B8D3E37}"/>
              </a:ext>
            </a:extLst>
          </p:cNvPr>
          <p:cNvSpPr/>
          <p:nvPr/>
        </p:nvSpPr>
        <p:spPr>
          <a:xfrm>
            <a:off x="838199" y="1855122"/>
            <a:ext cx="10515600" cy="4524315"/>
          </a:xfrm>
          <a:prstGeom prst="rect">
            <a:avLst/>
          </a:prstGeom>
        </p:spPr>
        <p:txBody>
          <a:bodyPr wrap="square">
            <a:spAutoFit/>
          </a:bodyPr>
          <a:lstStyle/>
          <a:p>
            <a:r>
              <a:rPr lang="en-US" dirty="0">
                <a:solidFill>
                  <a:srgbClr val="0070C0"/>
                </a:solidFill>
                <a:latin typeface="Consolas" panose="020B0609020204030204" pitchFamily="49" charset="0"/>
                <a:cs typeface="Consolas" panose="020B0609020204030204" pitchFamily="49" charset="0"/>
              </a:rPr>
              <a:t>#</a:t>
            </a:r>
            <a:r>
              <a:rPr lang="en-US" dirty="0" err="1">
                <a:solidFill>
                  <a:srgbClr val="0070C0"/>
                </a:solidFill>
                <a:latin typeface="Consolas" panose="020B0609020204030204" pitchFamily="49" charset="0"/>
                <a:cs typeface="Consolas" panose="020B0609020204030204" pitchFamily="49" charset="0"/>
              </a:rPr>
              <a:t>omp</a:t>
            </a:r>
            <a:r>
              <a:rPr lang="en-US" dirty="0">
                <a:solidFill>
                  <a:srgbClr val="0070C0"/>
                </a:solidFill>
                <a:latin typeface="Consolas" panose="020B0609020204030204" pitchFamily="49" charset="0"/>
                <a:cs typeface="Consolas" panose="020B0609020204030204" pitchFamily="49" charset="0"/>
              </a:rPr>
              <a:t> parallel </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A_B, A_C, B_D, C_D;</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#pragma </a:t>
            </a:r>
            <a:r>
              <a:rPr lang="en-US" dirty="0" err="1">
                <a:solidFill>
                  <a:srgbClr val="0070C0"/>
                </a:solidFill>
                <a:latin typeface="Consolas" panose="020B0609020204030204" pitchFamily="49" charset="0"/>
                <a:cs typeface="Consolas" panose="020B0609020204030204" pitchFamily="49" charset="0"/>
              </a:rPr>
              <a:t>omp</a:t>
            </a:r>
            <a:r>
              <a:rPr lang="en-US" dirty="0">
                <a:solidFill>
                  <a:srgbClr val="0070C0"/>
                </a:solidFill>
                <a:latin typeface="Consolas" panose="020B0609020204030204" pitchFamily="49" charset="0"/>
                <a:cs typeface="Consolas" panose="020B0609020204030204" pitchFamily="49" charset="0"/>
              </a:rPr>
              <a:t> task depend</a:t>
            </a:r>
            <a:r>
              <a:rPr lang="en-US" dirty="0">
                <a:latin typeface="Consolas" panose="020B0609020204030204" pitchFamily="49" charset="0"/>
                <a:cs typeface="Consolas" panose="020B0609020204030204" pitchFamily="49" charset="0"/>
              </a:rPr>
              <a:t>(</a:t>
            </a:r>
            <a:r>
              <a:rPr lang="en-US" dirty="0">
                <a:solidFill>
                  <a:srgbClr val="007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 A_B, A_C) </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“TaskA\n”;</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#pragma </a:t>
            </a:r>
            <a:r>
              <a:rPr lang="en-US" dirty="0" err="1">
                <a:solidFill>
                  <a:srgbClr val="0070C0"/>
                </a:solidFill>
                <a:latin typeface="Consolas" panose="020B0609020204030204" pitchFamily="49" charset="0"/>
                <a:cs typeface="Consolas" panose="020B0609020204030204" pitchFamily="49" charset="0"/>
              </a:rPr>
              <a:t>omp</a:t>
            </a:r>
            <a:r>
              <a:rPr lang="en-US" dirty="0">
                <a:solidFill>
                  <a:srgbClr val="0070C0"/>
                </a:solidFill>
                <a:latin typeface="Consolas" panose="020B0609020204030204" pitchFamily="49" charset="0"/>
                <a:cs typeface="Consolas" panose="020B0609020204030204" pitchFamily="49" charset="0"/>
              </a:rPr>
              <a:t> task depend</a:t>
            </a:r>
            <a:r>
              <a:rPr lang="en-US" dirty="0">
                <a:latin typeface="Consolas" panose="020B0609020204030204" pitchFamily="49" charset="0"/>
                <a:cs typeface="Consolas" panose="020B0609020204030204" pitchFamily="49" charset="0"/>
              </a:rPr>
              <a:t>(</a:t>
            </a:r>
            <a:r>
              <a:rPr lang="en-US" dirty="0">
                <a:solidFill>
                  <a:srgbClr val="0070C0"/>
                </a:solidFill>
                <a:latin typeface="Consolas" panose="020B0609020204030204" pitchFamily="49" charset="0"/>
                <a:cs typeface="Consolas" panose="020B0609020204030204" pitchFamily="49" charset="0"/>
              </a:rPr>
              <a:t>in</a:t>
            </a:r>
            <a:r>
              <a:rPr lang="en-US" dirty="0">
                <a:latin typeface="Consolas" panose="020B0609020204030204" pitchFamily="49" charset="0"/>
                <a:cs typeface="Consolas" panose="020B0609020204030204" pitchFamily="49" charset="0"/>
              </a:rPr>
              <a:t>: A_B; </a:t>
            </a:r>
            <a:r>
              <a:rPr lang="en-US" dirty="0">
                <a:solidFill>
                  <a:srgbClr val="007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 B_D)</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“TaskB\n”;</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#pragma </a:t>
            </a:r>
            <a:r>
              <a:rPr lang="en-US" dirty="0" err="1">
                <a:solidFill>
                  <a:srgbClr val="0070C0"/>
                </a:solidFill>
                <a:latin typeface="Consolas" panose="020B0609020204030204" pitchFamily="49" charset="0"/>
                <a:cs typeface="Consolas" panose="020B0609020204030204" pitchFamily="49" charset="0"/>
              </a:rPr>
              <a:t>omp</a:t>
            </a:r>
            <a:r>
              <a:rPr lang="en-US" dirty="0">
                <a:solidFill>
                  <a:srgbClr val="0070C0"/>
                </a:solidFill>
                <a:latin typeface="Consolas" panose="020B0609020204030204" pitchFamily="49" charset="0"/>
                <a:cs typeface="Consolas" panose="020B0609020204030204" pitchFamily="49" charset="0"/>
              </a:rPr>
              <a:t> task depend</a:t>
            </a:r>
            <a:r>
              <a:rPr lang="en-US" dirty="0">
                <a:latin typeface="Consolas" panose="020B0609020204030204" pitchFamily="49" charset="0"/>
                <a:cs typeface="Consolas" panose="020B0609020204030204" pitchFamily="49" charset="0"/>
              </a:rPr>
              <a:t>(</a:t>
            </a:r>
            <a:r>
              <a:rPr lang="en-US" dirty="0">
                <a:solidFill>
                  <a:srgbClr val="0070C0"/>
                </a:solidFill>
                <a:latin typeface="Consolas" panose="020B0609020204030204" pitchFamily="49" charset="0"/>
                <a:cs typeface="Consolas" panose="020B0609020204030204" pitchFamily="49" charset="0"/>
              </a:rPr>
              <a:t>in</a:t>
            </a:r>
            <a:r>
              <a:rPr lang="en-US" dirty="0">
                <a:latin typeface="Consolas" panose="020B0609020204030204" pitchFamily="49" charset="0"/>
                <a:cs typeface="Consolas" panose="020B0609020204030204" pitchFamily="49" charset="0"/>
              </a:rPr>
              <a:t>: A_C; </a:t>
            </a:r>
            <a:r>
              <a:rPr lang="en-US" dirty="0">
                <a:solidFill>
                  <a:srgbClr val="007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 C_D)</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“TaskB\n”;  </a:t>
            </a:r>
          </a:p>
          <a:p>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#pragma </a:t>
            </a:r>
            <a:r>
              <a:rPr lang="en-US" dirty="0" err="1">
                <a:solidFill>
                  <a:srgbClr val="0070C0"/>
                </a:solidFill>
                <a:latin typeface="Consolas" panose="020B0609020204030204" pitchFamily="49" charset="0"/>
                <a:cs typeface="Consolas" panose="020B0609020204030204" pitchFamily="49" charset="0"/>
              </a:rPr>
              <a:t>omp</a:t>
            </a:r>
            <a:r>
              <a:rPr lang="en-US" dirty="0">
                <a:solidFill>
                  <a:srgbClr val="0070C0"/>
                </a:solidFill>
                <a:latin typeface="Consolas" panose="020B0609020204030204" pitchFamily="49" charset="0"/>
                <a:cs typeface="Consolas" panose="020B0609020204030204" pitchFamily="49" charset="0"/>
              </a:rPr>
              <a:t> task depend</a:t>
            </a:r>
            <a:r>
              <a:rPr lang="en-US" dirty="0">
                <a:latin typeface="Consolas" panose="020B0609020204030204" pitchFamily="49" charset="0"/>
                <a:cs typeface="Consolas" panose="020B0609020204030204" pitchFamily="49" charset="0"/>
              </a:rPr>
              <a:t>(</a:t>
            </a:r>
            <a:r>
              <a:rPr lang="en-US" dirty="0">
                <a:solidFill>
                  <a:srgbClr val="0070C0"/>
                </a:solidFill>
                <a:latin typeface="Consolas" panose="020B0609020204030204" pitchFamily="49" charset="0"/>
                <a:cs typeface="Consolas" panose="020B0609020204030204" pitchFamily="49" charset="0"/>
              </a:rPr>
              <a:t>in</a:t>
            </a:r>
            <a:r>
              <a:rPr lang="en-US" dirty="0">
                <a:latin typeface="Consolas" panose="020B0609020204030204" pitchFamily="49" charset="0"/>
                <a:cs typeface="Consolas" panose="020B0609020204030204" pitchFamily="49" charset="0"/>
              </a:rPr>
              <a:t>: B_D, C_D) </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“TaskB\n”;</a:t>
            </a:r>
          </a:p>
          <a:p>
            <a:r>
              <a:rPr lang="en-US" dirty="0">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57677021-4B80-85BF-9BA2-A6FBE925CB76}"/>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OpenMP task dependency clauses (version 5, 2008): </a:t>
            </a:r>
            <a:r>
              <a:rPr lang="en-US" sz="1200" dirty="0">
                <a:latin typeface="Arial" panose="020B0604020202020204" pitchFamily="34" charset="0"/>
                <a:cs typeface="Arial" panose="020B0604020202020204" pitchFamily="34" charset="0"/>
                <a:hlinkClick r:id="rId3"/>
              </a:rPr>
              <a:t>https://www.openmp.org/spec-html/5.0/openmpsu99.html</a:t>
            </a:r>
            <a:r>
              <a:rPr lang="en-US" sz="1200" dirty="0">
                <a:latin typeface="Arial" panose="020B0604020202020204" pitchFamily="34" charset="0"/>
                <a:cs typeface="Arial" panose="020B0604020202020204" pitchFamily="34" charset="0"/>
              </a:rPr>
              <a:t> </a:t>
            </a:r>
          </a:p>
        </p:txBody>
      </p:sp>
      <p:sp>
        <p:nvSpPr>
          <p:cNvPr id="5" name="Rectangle 4">
            <a:extLst>
              <a:ext uri="{FF2B5EF4-FFF2-40B4-BE49-F238E27FC236}">
                <a16:creationId xmlns:a16="http://schemas.microsoft.com/office/drawing/2014/main" id="{E5D4809B-58C1-1CCD-2E2B-8773F44493DB}"/>
              </a:ext>
            </a:extLst>
          </p:cNvPr>
          <p:cNvSpPr/>
          <p:nvPr/>
        </p:nvSpPr>
        <p:spPr>
          <a:xfrm>
            <a:off x="6651172" y="2581515"/>
            <a:ext cx="4702630" cy="791571"/>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Specify task dependencies using </a:t>
            </a:r>
            <a:r>
              <a:rPr lang="en-US" dirty="0">
                <a:latin typeface="Consolas" panose="020B0609020204030204" pitchFamily="49" charset="0"/>
                <a:cs typeface="Consolas" panose="020B0609020204030204" pitchFamily="49" charset="0"/>
              </a:rPr>
              <a:t>in</a:t>
            </a:r>
            <a:r>
              <a:rPr lang="en-US" dirty="0">
                <a:latin typeface="Arial" panose="020B0604020202020204" pitchFamily="34" charset="0"/>
                <a:cs typeface="Arial" panose="020B0604020202020204" pitchFamily="34" charset="0"/>
              </a:rPr>
              <a:t> and </a:t>
            </a:r>
            <a:r>
              <a:rPr lang="en-US" dirty="0">
                <a:latin typeface="Consolas" panose="020B0609020204030204" pitchFamily="49" charset="0"/>
                <a:cs typeface="Consolas" panose="020B0609020204030204" pitchFamily="49" charset="0"/>
              </a:rPr>
              <a:t>out</a:t>
            </a:r>
            <a:r>
              <a:rPr lang="en-US" dirty="0">
                <a:latin typeface="Arial" panose="020B0604020202020204" pitchFamily="34" charset="0"/>
                <a:cs typeface="Arial" panose="020B0604020202020204" pitchFamily="34" charset="0"/>
              </a:rPr>
              <a:t> clauses when creating an OpenMP task</a:t>
            </a:r>
          </a:p>
        </p:txBody>
      </p:sp>
      <p:pic>
        <p:nvPicPr>
          <p:cNvPr id="6" name="Picture 2">
            <a:extLst>
              <a:ext uri="{FF2B5EF4-FFF2-40B4-BE49-F238E27FC236}">
                <a16:creationId xmlns:a16="http://schemas.microsoft.com/office/drawing/2014/main" id="{73ED1EFC-F049-D9A2-E591-6A440B4DFB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04312" y="3416512"/>
            <a:ext cx="4049488" cy="164246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082C8AB-C2D8-6AF0-F613-F29703E860F6}"/>
              </a:ext>
            </a:extLst>
          </p:cNvPr>
          <p:cNvSpPr txBox="1"/>
          <p:nvPr/>
        </p:nvSpPr>
        <p:spPr>
          <a:xfrm>
            <a:off x="8186057" y="3588450"/>
            <a:ext cx="564578"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A_B</a:t>
            </a:r>
          </a:p>
        </p:txBody>
      </p:sp>
      <p:sp>
        <p:nvSpPr>
          <p:cNvPr id="8" name="TextBox 7">
            <a:extLst>
              <a:ext uri="{FF2B5EF4-FFF2-40B4-BE49-F238E27FC236}">
                <a16:creationId xmlns:a16="http://schemas.microsoft.com/office/drawing/2014/main" id="{A241B09E-C200-037B-F42A-887EAEBC5614}"/>
              </a:ext>
            </a:extLst>
          </p:cNvPr>
          <p:cNvSpPr txBox="1"/>
          <p:nvPr/>
        </p:nvSpPr>
        <p:spPr>
          <a:xfrm>
            <a:off x="8186057" y="4575855"/>
            <a:ext cx="564578"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A_C</a:t>
            </a:r>
          </a:p>
        </p:txBody>
      </p:sp>
      <p:sp>
        <p:nvSpPr>
          <p:cNvPr id="9" name="TextBox 8">
            <a:extLst>
              <a:ext uri="{FF2B5EF4-FFF2-40B4-BE49-F238E27FC236}">
                <a16:creationId xmlns:a16="http://schemas.microsoft.com/office/drawing/2014/main" id="{E57AFB3D-A9C2-FB02-6404-5BEE04243A47}"/>
              </a:ext>
            </a:extLst>
          </p:cNvPr>
          <p:cNvSpPr txBox="1"/>
          <p:nvPr/>
        </p:nvSpPr>
        <p:spPr>
          <a:xfrm>
            <a:off x="9873343" y="3588450"/>
            <a:ext cx="564578"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B_D</a:t>
            </a:r>
          </a:p>
        </p:txBody>
      </p:sp>
      <p:sp>
        <p:nvSpPr>
          <p:cNvPr id="10" name="TextBox 9">
            <a:extLst>
              <a:ext uri="{FF2B5EF4-FFF2-40B4-BE49-F238E27FC236}">
                <a16:creationId xmlns:a16="http://schemas.microsoft.com/office/drawing/2014/main" id="{0DFA8562-F7BE-E2EB-6B89-D154FAA82BDD}"/>
              </a:ext>
            </a:extLst>
          </p:cNvPr>
          <p:cNvSpPr txBox="1"/>
          <p:nvPr/>
        </p:nvSpPr>
        <p:spPr>
          <a:xfrm>
            <a:off x="9873343" y="4575855"/>
            <a:ext cx="564578"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C_D</a:t>
            </a:r>
          </a:p>
        </p:txBody>
      </p:sp>
      <p:sp>
        <p:nvSpPr>
          <p:cNvPr id="17" name="Rectangle 16">
            <a:extLst>
              <a:ext uri="{FF2B5EF4-FFF2-40B4-BE49-F238E27FC236}">
                <a16:creationId xmlns:a16="http://schemas.microsoft.com/office/drawing/2014/main" id="{7D72B682-A05E-1209-87E4-092A7754345E}"/>
              </a:ext>
            </a:extLst>
          </p:cNvPr>
          <p:cNvSpPr/>
          <p:nvPr/>
        </p:nvSpPr>
        <p:spPr>
          <a:xfrm>
            <a:off x="6651169" y="1968437"/>
            <a:ext cx="4702629" cy="441323"/>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Define dependency handles</a:t>
            </a:r>
          </a:p>
        </p:txBody>
      </p:sp>
      <p:sp>
        <p:nvSpPr>
          <p:cNvPr id="11" name="Rectangular Callout 10">
            <a:extLst>
              <a:ext uri="{FF2B5EF4-FFF2-40B4-BE49-F238E27FC236}">
                <a16:creationId xmlns:a16="http://schemas.microsoft.com/office/drawing/2014/main" id="{B5D5A753-4662-3EAD-4D4E-C328760BADE5}"/>
              </a:ext>
            </a:extLst>
          </p:cNvPr>
          <p:cNvSpPr/>
          <p:nvPr/>
        </p:nvSpPr>
        <p:spPr>
          <a:xfrm>
            <a:off x="6215743" y="5257569"/>
            <a:ext cx="5138055" cy="969052"/>
          </a:xfrm>
          <a:prstGeom prst="wedgeRectCallout">
            <a:avLst>
              <a:gd name="adj1" fmla="val -54485"/>
              <a:gd name="adj2" fmla="val 16376"/>
            </a:avLst>
          </a:prstGeom>
          <a:solidFill>
            <a:schemeClr val="accent2">
              <a:lumMod val="75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With these OpenMP directives, the compiler will insert parallel code that launches asynchronous tasks and enforces their dependencies.</a:t>
            </a:r>
          </a:p>
        </p:txBody>
      </p:sp>
      <p:sp>
        <p:nvSpPr>
          <p:cNvPr id="12" name="Content Placeholder 2">
            <a:extLst>
              <a:ext uri="{FF2B5EF4-FFF2-40B4-BE49-F238E27FC236}">
                <a16:creationId xmlns:a16="http://schemas.microsoft.com/office/drawing/2014/main" id="{6FA58215-3AC6-81F8-1511-E60A54154DC1}"/>
              </a:ext>
            </a:extLst>
          </p:cNvPr>
          <p:cNvSpPr>
            <a:spLocks noGrp="1"/>
          </p:cNvSpPr>
          <p:nvPr>
            <p:ph idx="1"/>
          </p:nvPr>
        </p:nvSpPr>
        <p:spPr>
          <a:xfrm>
            <a:off x="838200" y="1397527"/>
            <a:ext cx="10515600" cy="791571"/>
          </a:xfrm>
        </p:spPr>
        <p:txBody>
          <a:bodyPr/>
          <a:lstStyle/>
          <a:p>
            <a:r>
              <a:rPr lang="en-US" b="1" dirty="0"/>
              <a:t>Leverages compiler directives to define tasks and dependencies</a:t>
            </a:r>
          </a:p>
        </p:txBody>
      </p:sp>
      <p:cxnSp>
        <p:nvCxnSpPr>
          <p:cNvPr id="15" name="Elbow Connector 14">
            <a:extLst>
              <a:ext uri="{FF2B5EF4-FFF2-40B4-BE49-F238E27FC236}">
                <a16:creationId xmlns:a16="http://schemas.microsoft.com/office/drawing/2014/main" id="{8050B50C-C604-866D-3828-592284D1F176}"/>
              </a:ext>
            </a:extLst>
          </p:cNvPr>
          <p:cNvCxnSpPr>
            <a:cxnSpLocks/>
            <a:stCxn id="17" idx="1"/>
          </p:cNvCxnSpPr>
          <p:nvPr/>
        </p:nvCxnSpPr>
        <p:spPr>
          <a:xfrm rot="10800000" flipV="1">
            <a:off x="4080515" y="2189098"/>
            <a:ext cx="2570655" cy="392413"/>
          </a:xfrm>
          <a:prstGeom prst="bentConnector3">
            <a:avLst/>
          </a:prstGeom>
          <a:ln w="38100">
            <a:solidFill>
              <a:srgbClr val="0070C0"/>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6" name="Elbow Connector 15">
            <a:extLst>
              <a:ext uri="{FF2B5EF4-FFF2-40B4-BE49-F238E27FC236}">
                <a16:creationId xmlns:a16="http://schemas.microsoft.com/office/drawing/2014/main" id="{DC778C42-96E7-BBE4-28B9-3E02B3E6D995}"/>
              </a:ext>
            </a:extLst>
          </p:cNvPr>
          <p:cNvCxnSpPr>
            <a:cxnSpLocks/>
          </p:cNvCxnSpPr>
          <p:nvPr/>
        </p:nvCxnSpPr>
        <p:spPr>
          <a:xfrm rot="10800000">
            <a:off x="5921830" y="3131339"/>
            <a:ext cx="729343" cy="1"/>
          </a:xfrm>
          <a:prstGeom prst="bentConnector3">
            <a:avLst/>
          </a:prstGeom>
          <a:ln w="38100">
            <a:solidFill>
              <a:srgbClr val="0070C0"/>
            </a:solidFill>
            <a:headEnd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6133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F8CC8-EEEE-70D0-91F6-236FA93F4E5D}"/>
              </a:ext>
            </a:extLst>
          </p:cNvPr>
          <p:cNvSpPr>
            <a:spLocks noGrp="1"/>
          </p:cNvSpPr>
          <p:nvPr>
            <p:ph type="title"/>
          </p:nvPr>
        </p:nvSpPr>
        <p:spPr/>
        <p:txBody>
          <a:bodyPr/>
          <a:lstStyle/>
          <a:p>
            <a:r>
              <a:rPr lang="en-US" dirty="0" err="1"/>
              <a:t>OpenCilk</a:t>
            </a:r>
            <a:r>
              <a:rPr lang="en-US" dirty="0"/>
              <a:t> Version</a:t>
            </a:r>
          </a:p>
        </p:txBody>
      </p:sp>
      <p:sp>
        <p:nvSpPr>
          <p:cNvPr id="3" name="Content Placeholder 2">
            <a:extLst>
              <a:ext uri="{FF2B5EF4-FFF2-40B4-BE49-F238E27FC236}">
                <a16:creationId xmlns:a16="http://schemas.microsoft.com/office/drawing/2014/main" id="{7FCFE17E-7CE1-A570-6F47-5174BF38D33F}"/>
              </a:ext>
            </a:extLst>
          </p:cNvPr>
          <p:cNvSpPr>
            <a:spLocks noGrp="1"/>
          </p:cNvSpPr>
          <p:nvPr>
            <p:ph idx="1"/>
          </p:nvPr>
        </p:nvSpPr>
        <p:spPr/>
        <p:txBody>
          <a:bodyPr/>
          <a:lstStyle/>
          <a:p>
            <a:r>
              <a:rPr lang="en-US" b="1" dirty="0"/>
              <a:t>A fork-join programming model relying on compiler-generated parallel code</a:t>
            </a:r>
          </a:p>
          <a:p>
            <a:pPr lvl="1"/>
            <a:r>
              <a:rPr lang="en-US" dirty="0"/>
              <a:t>With language extensions like </a:t>
            </a:r>
            <a:r>
              <a:rPr lang="en-US" dirty="0" err="1">
                <a:latin typeface="Consolas" panose="020B0609020204030204" pitchFamily="49" charset="0"/>
                <a:cs typeface="Consolas" panose="020B0609020204030204" pitchFamily="49" charset="0"/>
              </a:rPr>
              <a:t>cilk_spawn</a:t>
            </a:r>
            <a:r>
              <a:rPr lang="en-US" dirty="0"/>
              <a:t> and </a:t>
            </a:r>
            <a:r>
              <a:rPr lang="en-US" dirty="0" err="1">
                <a:latin typeface="Consolas" panose="020B0609020204030204" pitchFamily="49" charset="0"/>
                <a:cs typeface="Consolas" panose="020B0609020204030204" pitchFamily="49" charset="0"/>
              </a:rPr>
              <a:t>cilk_sync</a:t>
            </a:r>
            <a:endParaRPr lang="en-US" dirty="0">
              <a:latin typeface="Consolas" panose="020B0609020204030204" pitchFamily="49" charset="0"/>
              <a:cs typeface="Consolas" panose="020B0609020204030204" pitchFamily="49" charset="0"/>
            </a:endParaRPr>
          </a:p>
        </p:txBody>
      </p:sp>
      <p:sp>
        <p:nvSpPr>
          <p:cNvPr id="4" name="Rectangle 3">
            <a:extLst>
              <a:ext uri="{FF2B5EF4-FFF2-40B4-BE49-F238E27FC236}">
                <a16:creationId xmlns:a16="http://schemas.microsoft.com/office/drawing/2014/main" id="{5C7C14DC-0695-4E1D-EA2D-0F9D497ADFFA}"/>
              </a:ext>
            </a:extLst>
          </p:cNvPr>
          <p:cNvSpPr/>
          <p:nvPr/>
        </p:nvSpPr>
        <p:spPr>
          <a:xfrm>
            <a:off x="838199" y="2226519"/>
            <a:ext cx="10515600" cy="4093428"/>
          </a:xfrm>
          <a:prstGeom prst="rect">
            <a:avLst/>
          </a:prstGeom>
        </p:spPr>
        <p:txBody>
          <a:bodyPr wrap="square">
            <a:spAutoFit/>
          </a:bodyPr>
          <a:lstStyle/>
          <a:p>
            <a:r>
              <a:rPr lang="en-US" sz="2000" dirty="0">
                <a:solidFill>
                  <a:srgbClr val="0070C0"/>
                </a:solidFill>
                <a:latin typeface="Consolas" panose="020B0609020204030204" pitchFamily="49" charset="0"/>
                <a:cs typeface="Consolas" panose="020B0609020204030204" pitchFamily="49" charset="0"/>
              </a:rPr>
              <a:t>void</a:t>
            </a:r>
            <a:r>
              <a:rPr lang="en-US" sz="2000" dirty="0">
                <a:latin typeface="Consolas" panose="020B0609020204030204" pitchFamily="49" charset="0"/>
                <a:cs typeface="Consolas" panose="020B0609020204030204" pitchFamily="49" charset="0"/>
              </a:rPr>
              <a:t> A()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"A\n"; }</a:t>
            </a:r>
          </a:p>
          <a:p>
            <a:r>
              <a:rPr lang="en-US" sz="2000" dirty="0">
                <a:solidFill>
                  <a:srgbClr val="0070C0"/>
                </a:solidFill>
                <a:latin typeface="Consolas" panose="020B0609020204030204" pitchFamily="49" charset="0"/>
                <a:cs typeface="Consolas" panose="020B0609020204030204" pitchFamily="49" charset="0"/>
              </a:rPr>
              <a:t>void</a:t>
            </a:r>
            <a:r>
              <a:rPr lang="en-US" sz="2000" dirty="0">
                <a:latin typeface="Consolas" panose="020B0609020204030204" pitchFamily="49" charset="0"/>
                <a:cs typeface="Consolas" panose="020B0609020204030204" pitchFamily="49" charset="0"/>
              </a:rPr>
              <a:t> B()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"B\n"; }</a:t>
            </a:r>
          </a:p>
          <a:p>
            <a:r>
              <a:rPr lang="en-US" sz="2000" dirty="0">
                <a:solidFill>
                  <a:srgbClr val="0070C0"/>
                </a:solidFill>
                <a:latin typeface="Consolas" panose="020B0609020204030204" pitchFamily="49" charset="0"/>
                <a:cs typeface="Consolas" panose="020B0609020204030204" pitchFamily="49" charset="0"/>
              </a:rPr>
              <a:t>void</a:t>
            </a:r>
            <a:r>
              <a:rPr lang="en-US" sz="2000" dirty="0">
                <a:latin typeface="Consolas" panose="020B0609020204030204" pitchFamily="49" charset="0"/>
                <a:cs typeface="Consolas" panose="020B0609020204030204" pitchFamily="49" charset="0"/>
              </a:rPr>
              <a:t> C()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"C\n"; }</a:t>
            </a:r>
          </a:p>
          <a:p>
            <a:r>
              <a:rPr lang="en-US" sz="2000" dirty="0">
                <a:solidFill>
                  <a:srgbClr val="0070C0"/>
                </a:solidFill>
                <a:latin typeface="Consolas" panose="020B0609020204030204" pitchFamily="49" charset="0"/>
                <a:cs typeface="Consolas" panose="020B0609020204030204" pitchFamily="49" charset="0"/>
              </a:rPr>
              <a:t>void</a:t>
            </a:r>
            <a:r>
              <a:rPr lang="en-US" sz="2000" dirty="0">
                <a:latin typeface="Consolas" panose="020B0609020204030204" pitchFamily="49" charset="0"/>
                <a:cs typeface="Consolas" panose="020B0609020204030204" pitchFamily="49" charset="0"/>
              </a:rPr>
              <a:t> D()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"D\n"; }</a:t>
            </a:r>
          </a:p>
          <a:p>
            <a:r>
              <a:rPr lang="en-US" sz="2000" dirty="0">
                <a:solidFill>
                  <a:srgbClr val="0070C0"/>
                </a:solidFill>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 main() {</a:t>
            </a:r>
          </a:p>
          <a:p>
            <a:r>
              <a:rPr lang="en-US" sz="2000" dirty="0">
                <a:latin typeface="Consolas" panose="020B0609020204030204" pitchFamily="49" charset="0"/>
                <a:cs typeface="Consolas" panose="020B0609020204030204" pitchFamily="49" charset="0"/>
              </a:rPr>
              <a:t>  A();</a:t>
            </a:r>
          </a:p>
          <a:p>
            <a:endParaRPr lang="en-US" sz="2000" dirty="0">
              <a:latin typeface="Consolas" panose="020B0609020204030204" pitchFamily="49" charset="0"/>
              <a:cs typeface="Consolas" panose="020B0609020204030204" pitchFamily="49" charset="0"/>
            </a:endParaRPr>
          </a:p>
          <a:p>
            <a:r>
              <a:rPr lang="en-US" sz="2000" dirty="0">
                <a:latin typeface="Consolas" panose="020B0609020204030204" pitchFamily="49" charset="0"/>
                <a:cs typeface="Consolas" panose="020B0609020204030204" pitchFamily="49" charset="0"/>
              </a:rPr>
              <a:t>  </a:t>
            </a:r>
            <a:r>
              <a:rPr lang="en-US" sz="2000" dirty="0" err="1">
                <a:solidFill>
                  <a:srgbClr val="0070C0"/>
                </a:solidFill>
                <a:latin typeface="Consolas" panose="020B0609020204030204" pitchFamily="49" charset="0"/>
                <a:cs typeface="Consolas" panose="020B0609020204030204" pitchFamily="49" charset="0"/>
              </a:rPr>
              <a:t>cilk_spawn</a:t>
            </a:r>
            <a:r>
              <a:rPr lang="en-US" sz="2000" dirty="0">
                <a:solidFill>
                  <a:srgbClr val="0070C0"/>
                </a:solidFill>
                <a:latin typeface="Consolas" panose="020B0609020204030204" pitchFamily="49" charset="0"/>
                <a:cs typeface="Consolas" panose="020B0609020204030204" pitchFamily="49" charset="0"/>
              </a:rPr>
              <a:t> </a:t>
            </a:r>
            <a:r>
              <a:rPr lang="en-US" sz="2000" dirty="0">
                <a:latin typeface="Consolas" panose="020B0609020204030204" pitchFamily="49" charset="0"/>
                <a:cs typeface="Consolas" panose="020B0609020204030204" pitchFamily="49" charset="0"/>
              </a:rPr>
              <a:t>B();</a:t>
            </a:r>
          </a:p>
          <a:p>
            <a:r>
              <a:rPr lang="en-US" sz="2000" dirty="0">
                <a:latin typeface="Consolas" panose="020B0609020204030204" pitchFamily="49" charset="0"/>
                <a:cs typeface="Consolas" panose="020B0609020204030204" pitchFamily="49" charset="0"/>
              </a:rPr>
              <a:t>  C();</a:t>
            </a:r>
          </a:p>
          <a:p>
            <a:r>
              <a:rPr lang="en-US" sz="2000" dirty="0">
                <a:latin typeface="Consolas" panose="020B0609020204030204" pitchFamily="49" charset="0"/>
                <a:cs typeface="Consolas" panose="020B0609020204030204" pitchFamily="49" charset="0"/>
              </a:rPr>
              <a:t>  </a:t>
            </a:r>
            <a:r>
              <a:rPr lang="en-US" sz="2000" dirty="0" err="1">
                <a:solidFill>
                  <a:srgbClr val="0070C0"/>
                </a:solidFill>
                <a:latin typeface="Consolas" panose="020B0609020204030204" pitchFamily="49" charset="0"/>
                <a:cs typeface="Consolas" panose="020B0609020204030204" pitchFamily="49" charset="0"/>
              </a:rPr>
              <a:t>cilk_sync</a:t>
            </a:r>
            <a:r>
              <a:rPr lang="en-US" sz="2000" dirty="0">
                <a:latin typeface="Consolas" panose="020B0609020204030204" pitchFamily="49" charset="0"/>
                <a:cs typeface="Consolas" panose="020B0609020204030204" pitchFamily="49" charset="0"/>
              </a:rPr>
              <a:t>;</a:t>
            </a:r>
          </a:p>
          <a:p>
            <a:endParaRPr lang="en-US" sz="2000" dirty="0">
              <a:latin typeface="Consolas" panose="020B0609020204030204" pitchFamily="49" charset="0"/>
              <a:cs typeface="Consolas" panose="020B0609020204030204" pitchFamily="49" charset="0"/>
            </a:endParaRPr>
          </a:p>
          <a:p>
            <a:r>
              <a:rPr lang="en-US" sz="2000" dirty="0">
                <a:latin typeface="Consolas" panose="020B0609020204030204" pitchFamily="49" charset="0"/>
                <a:cs typeface="Consolas" panose="020B0609020204030204" pitchFamily="49" charset="0"/>
              </a:rPr>
              <a:t>  D();</a:t>
            </a:r>
          </a:p>
          <a:p>
            <a:r>
              <a:rPr lang="en-US" sz="2000" dirty="0">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28BBF733-12BA-A926-0940-5CF85013D0B7}"/>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OpenCilk</a:t>
            </a:r>
            <a:r>
              <a:rPr lang="en-US" sz="1200" dirty="0">
                <a:latin typeface="Arial" panose="020B0604020202020204" pitchFamily="34" charset="0"/>
                <a:cs typeface="Arial" panose="020B0604020202020204" pitchFamily="34" charset="0"/>
              </a:rPr>
              <a:t>: </a:t>
            </a:r>
            <a:r>
              <a:rPr lang="en-US" sz="1200" dirty="0">
                <a:latin typeface="Arial" panose="020B0604020202020204" pitchFamily="34" charset="0"/>
                <a:cs typeface="Arial" panose="020B0604020202020204" pitchFamily="34" charset="0"/>
                <a:hlinkClick r:id="rId3"/>
              </a:rPr>
              <a:t>https://www.opencilk.org/</a:t>
            </a:r>
            <a:r>
              <a:rPr lang="en-US" sz="1200" dirty="0">
                <a:latin typeface="Arial" panose="020B0604020202020204" pitchFamily="34" charset="0"/>
                <a:cs typeface="Arial" panose="020B0604020202020204" pitchFamily="34" charset="0"/>
              </a:rPr>
              <a:t> </a:t>
            </a:r>
          </a:p>
        </p:txBody>
      </p:sp>
      <p:sp>
        <p:nvSpPr>
          <p:cNvPr id="6" name="Rectangle 5">
            <a:extLst>
              <a:ext uri="{FF2B5EF4-FFF2-40B4-BE49-F238E27FC236}">
                <a16:creationId xmlns:a16="http://schemas.microsoft.com/office/drawing/2014/main" id="{ECEBC046-7C70-ACF7-635A-D9A11C32468C}"/>
              </a:ext>
            </a:extLst>
          </p:cNvPr>
          <p:cNvSpPr/>
          <p:nvPr/>
        </p:nvSpPr>
        <p:spPr>
          <a:xfrm>
            <a:off x="5586153" y="4264378"/>
            <a:ext cx="5741766" cy="696686"/>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Spawn a child task on B using </a:t>
            </a:r>
            <a:r>
              <a:rPr lang="en-US" sz="2000" dirty="0" err="1">
                <a:latin typeface="Consolas" panose="020B0609020204030204" pitchFamily="49" charset="0"/>
                <a:cs typeface="Consolas" panose="020B0609020204030204" pitchFamily="49" charset="0"/>
              </a:rPr>
              <a:t>cilk_spawn</a:t>
            </a:r>
            <a:r>
              <a:rPr lang="en-US" sz="2000" dirty="0">
                <a:latin typeface="Consolas" panose="020B0609020204030204" pitchFamily="49" charset="0"/>
                <a:cs typeface="Consolas" panose="020B0609020204030204" pitchFamily="49" charset="0"/>
              </a:rPr>
              <a:t> </a:t>
            </a:r>
            <a:r>
              <a:rPr lang="en-US" sz="2000" dirty="0">
                <a:latin typeface="Arial" panose="020B0604020202020204" pitchFamily="34" charset="0"/>
                <a:cs typeface="Arial" panose="020B0604020202020204" pitchFamily="34" charset="0"/>
              </a:rPr>
              <a:t>and continue with C in the main thread</a:t>
            </a:r>
          </a:p>
        </p:txBody>
      </p:sp>
      <p:cxnSp>
        <p:nvCxnSpPr>
          <p:cNvPr id="7" name="Straight Arrow Connector 6">
            <a:extLst>
              <a:ext uri="{FF2B5EF4-FFF2-40B4-BE49-F238E27FC236}">
                <a16:creationId xmlns:a16="http://schemas.microsoft.com/office/drawing/2014/main" id="{733BD651-995B-8DD1-DE65-272C5562F371}"/>
              </a:ext>
            </a:extLst>
          </p:cNvPr>
          <p:cNvCxnSpPr>
            <a:cxnSpLocks/>
            <a:stCxn id="6" idx="1"/>
          </p:cNvCxnSpPr>
          <p:nvPr/>
        </p:nvCxnSpPr>
        <p:spPr>
          <a:xfrm flipH="1">
            <a:off x="3391593" y="4612721"/>
            <a:ext cx="2194560" cy="0"/>
          </a:xfrm>
          <a:prstGeom prst="straightConnector1">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
        <p:nvSpPr>
          <p:cNvPr id="8" name="Rectangular Callout 7">
            <a:extLst>
              <a:ext uri="{FF2B5EF4-FFF2-40B4-BE49-F238E27FC236}">
                <a16:creationId xmlns:a16="http://schemas.microsoft.com/office/drawing/2014/main" id="{90AE83F3-D4E5-06F9-173E-53BCF9FCFD2E}"/>
              </a:ext>
            </a:extLst>
          </p:cNvPr>
          <p:cNvSpPr/>
          <p:nvPr/>
        </p:nvSpPr>
        <p:spPr>
          <a:xfrm>
            <a:off x="5586154" y="2368293"/>
            <a:ext cx="5741766" cy="696686"/>
          </a:xfrm>
          <a:prstGeom prst="wedgeRectCallout">
            <a:avLst>
              <a:gd name="adj1" fmla="val -52636"/>
              <a:gd name="adj2" fmla="val -26782"/>
            </a:avLst>
          </a:prstGeom>
          <a:solidFill>
            <a:schemeClr val="accent2">
              <a:lumMod val="75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You need a compiler that supports </a:t>
            </a:r>
            <a:r>
              <a:rPr lang="en-US" sz="2000" dirty="0" err="1">
                <a:latin typeface="Arial" panose="020B0604020202020204" pitchFamily="34" charset="0"/>
                <a:cs typeface="Arial" panose="020B0604020202020204" pitchFamily="34" charset="0"/>
              </a:rPr>
              <a:t>OpenCilk</a:t>
            </a:r>
            <a:r>
              <a:rPr lang="en-US" sz="2000" dirty="0">
                <a:latin typeface="Arial" panose="020B0604020202020204" pitchFamily="34" charset="0"/>
                <a:cs typeface="Arial" panose="020B0604020202020204" pitchFamily="34" charset="0"/>
              </a:rPr>
              <a:t> syntax to run this code.</a:t>
            </a:r>
          </a:p>
        </p:txBody>
      </p:sp>
      <p:sp>
        <p:nvSpPr>
          <p:cNvPr id="9" name="Rectangle 8">
            <a:extLst>
              <a:ext uri="{FF2B5EF4-FFF2-40B4-BE49-F238E27FC236}">
                <a16:creationId xmlns:a16="http://schemas.microsoft.com/office/drawing/2014/main" id="{AC168AC1-730E-3FE2-C3D4-C8F6D8863B1C}"/>
              </a:ext>
            </a:extLst>
          </p:cNvPr>
          <p:cNvSpPr/>
          <p:nvPr/>
        </p:nvSpPr>
        <p:spPr>
          <a:xfrm>
            <a:off x="5586152" y="5146139"/>
            <a:ext cx="5741766" cy="696686"/>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Synchronize both B and C using </a:t>
            </a:r>
            <a:r>
              <a:rPr lang="en-US" sz="2000" dirty="0" err="1">
                <a:latin typeface="Consolas" panose="020B0609020204030204" pitchFamily="49" charset="0"/>
                <a:cs typeface="Consolas" panose="020B0609020204030204" pitchFamily="49" charset="0"/>
              </a:rPr>
              <a:t>cilk_sync</a:t>
            </a:r>
            <a:r>
              <a:rPr lang="en-US" sz="2000" dirty="0">
                <a:latin typeface="Arial" panose="020B0604020202020204" pitchFamily="34" charset="0"/>
                <a:cs typeface="Arial" panose="020B0604020202020204" pitchFamily="34" charset="0"/>
              </a:rPr>
              <a:t> before running task D</a:t>
            </a:r>
          </a:p>
        </p:txBody>
      </p:sp>
      <p:cxnSp>
        <p:nvCxnSpPr>
          <p:cNvPr id="10" name="Straight Arrow Connector 9">
            <a:extLst>
              <a:ext uri="{FF2B5EF4-FFF2-40B4-BE49-F238E27FC236}">
                <a16:creationId xmlns:a16="http://schemas.microsoft.com/office/drawing/2014/main" id="{F6E10E20-D8C2-BF75-9143-9633C0433D0B}"/>
              </a:ext>
            </a:extLst>
          </p:cNvPr>
          <p:cNvCxnSpPr>
            <a:cxnSpLocks/>
          </p:cNvCxnSpPr>
          <p:nvPr/>
        </p:nvCxnSpPr>
        <p:spPr>
          <a:xfrm flipH="1">
            <a:off x="2674620" y="5296097"/>
            <a:ext cx="2911532" cy="0"/>
          </a:xfrm>
          <a:prstGeom prst="straightConnector1">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21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E28FE-0C6F-A79D-495D-3D1E7E2A59AA}"/>
              </a:ext>
            </a:extLst>
          </p:cNvPr>
          <p:cNvSpPr>
            <a:spLocks noGrp="1"/>
          </p:cNvSpPr>
          <p:nvPr>
            <p:ph type="title"/>
          </p:nvPr>
        </p:nvSpPr>
        <p:spPr/>
        <p:txBody>
          <a:bodyPr>
            <a:normAutofit/>
          </a:bodyPr>
          <a:lstStyle/>
          <a:p>
            <a:r>
              <a:rPr lang="en-US" dirty="0"/>
              <a:t>Limitations of Existing Async Tasking Models </a:t>
            </a:r>
          </a:p>
        </p:txBody>
      </p:sp>
      <p:sp>
        <p:nvSpPr>
          <p:cNvPr id="3" name="Content Placeholder 2">
            <a:extLst>
              <a:ext uri="{FF2B5EF4-FFF2-40B4-BE49-F238E27FC236}">
                <a16:creationId xmlns:a16="http://schemas.microsoft.com/office/drawing/2014/main" id="{9BDF684F-8548-9DC3-11DF-928E5F2196D6}"/>
              </a:ext>
            </a:extLst>
          </p:cNvPr>
          <p:cNvSpPr>
            <a:spLocks noGrp="1"/>
          </p:cNvSpPr>
          <p:nvPr>
            <p:ph idx="1"/>
          </p:nvPr>
        </p:nvSpPr>
        <p:spPr>
          <a:xfrm>
            <a:off x="838200" y="1399307"/>
            <a:ext cx="10515600" cy="5164053"/>
          </a:xfrm>
        </p:spPr>
        <p:txBody>
          <a:bodyPr>
            <a:normAutofit/>
          </a:bodyPr>
          <a:lstStyle/>
          <a:p>
            <a:pPr>
              <a:buFont typeface="System Font Regular"/>
              <a:buChar char="⛔️"/>
            </a:pPr>
            <a:r>
              <a:rPr lang="en-US" b="1" dirty="0"/>
              <a:t> Tasks and their dependencies are decoupled during task graph creation</a:t>
            </a:r>
          </a:p>
          <a:p>
            <a:pPr lvl="1"/>
            <a:r>
              <a:rPr lang="en-US" dirty="0"/>
              <a:t>If dependencies are not expressed alongside the task creation logic, it’s difficult to reason about the overall task graph structure</a:t>
            </a:r>
          </a:p>
          <a:p>
            <a:pPr lvl="1"/>
            <a:r>
              <a:rPr lang="en-US" dirty="0"/>
              <a:t>Without a clear dependency structure, the runtime loses opportunities to optimize task placement and load balancing when constructing an asynchronous task</a:t>
            </a:r>
          </a:p>
          <a:p>
            <a:pPr>
              <a:buFont typeface="System Font Regular"/>
              <a:buChar char="⛔️"/>
            </a:pPr>
            <a:r>
              <a:rPr lang="en-US" b="1" dirty="0"/>
              <a:t> Correct placement of </a:t>
            </a:r>
            <a:r>
              <a:rPr lang="en-US" b="1" dirty="0">
                <a:latin typeface="Consolas" panose="020B0609020204030204" pitchFamily="49" charset="0"/>
                <a:cs typeface="Consolas" panose="020B0609020204030204" pitchFamily="49" charset="0"/>
              </a:rPr>
              <a:t>wait</a:t>
            </a:r>
            <a:r>
              <a:rPr lang="en-US" b="1" dirty="0"/>
              <a:t> calls is left to programmers</a:t>
            </a:r>
          </a:p>
          <a:p>
            <a:pPr lvl="1"/>
            <a:r>
              <a:rPr lang="en-US" dirty="0"/>
              <a:t>Programmers must determine a correct synchronization order at a fine-grained level</a:t>
            </a:r>
          </a:p>
          <a:p>
            <a:pPr lvl="2"/>
            <a:r>
              <a:rPr lang="en-US" dirty="0"/>
              <a:t>In the worst case, the number of </a:t>
            </a:r>
            <a:r>
              <a:rPr lang="en-US" dirty="0">
                <a:latin typeface="Consolas" panose="020B0609020204030204" pitchFamily="49" charset="0"/>
                <a:cs typeface="Consolas" panose="020B0609020204030204" pitchFamily="49" charset="0"/>
              </a:rPr>
              <a:t>wait</a:t>
            </a:r>
            <a:r>
              <a:rPr lang="en-US" dirty="0"/>
              <a:t>s equals the number of dependencies </a:t>
            </a:r>
          </a:p>
          <a:p>
            <a:pPr lvl="1"/>
            <a:r>
              <a:rPr lang="en-US" dirty="0"/>
              <a:t>In practice, many applications only care about the completion of the entire task graph instead of intermediate tasks, making such fine-grained waiting unnecessary, costly, and buggy</a:t>
            </a:r>
          </a:p>
          <a:p>
            <a:pPr>
              <a:buFont typeface="System Font Regular"/>
              <a:buChar char="⛔️"/>
            </a:pPr>
            <a:r>
              <a:rPr lang="en-US" b="1" dirty="0"/>
              <a:t> Limited support for building highly dynamic task graphs</a:t>
            </a:r>
          </a:p>
          <a:p>
            <a:pPr lvl="1"/>
            <a:r>
              <a:rPr lang="en-US" dirty="0"/>
              <a:t>Highly dynamic task graphs </a:t>
            </a:r>
            <a:r>
              <a:rPr lang="en-US" dirty="0">
                <a:sym typeface="Wingdings" pitchFamily="2" charset="2"/>
              </a:rPr>
              <a:t> those</a:t>
            </a:r>
            <a:r>
              <a:rPr lang="en-US" dirty="0"/>
              <a:t> whose structures, dependencies, and task content are highly dependent on runtime variables or dynamic control-flow results</a:t>
            </a:r>
          </a:p>
          <a:p>
            <a:pPr lvl="2"/>
            <a:r>
              <a:rPr lang="en-US" dirty="0"/>
              <a:t>Ex: OpenMP is not a good fit for this scenario as it relies on static compiler directives</a:t>
            </a:r>
          </a:p>
          <a:p>
            <a:pPr>
              <a:buFont typeface="System Font Regular"/>
              <a:buChar char="⛔️"/>
            </a:pPr>
            <a:r>
              <a:rPr lang="en-US" dirty="0"/>
              <a:t> </a:t>
            </a:r>
            <a:r>
              <a:rPr lang="en-US" b="1" dirty="0"/>
              <a:t>May require a non-standard C++ compiler to generate parallel code</a:t>
            </a:r>
          </a:p>
        </p:txBody>
      </p:sp>
    </p:spTree>
    <p:extLst>
      <p:ext uri="{BB962C8B-B14F-4D97-AF65-F5344CB8AC3E}">
        <p14:creationId xmlns:p14="http://schemas.microsoft.com/office/powerpoint/2010/main" val="40408817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8844E-BD7D-3980-CC77-6451DB2C1C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DC1DFB-635C-3AA4-4C72-4B029121EFF3}"/>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8FCCD9AC-DC32-E3CC-54C3-B41DD8ED5C5B}"/>
              </a:ext>
            </a:extLst>
          </p:cNvPr>
          <p:cNvSpPr>
            <a:spLocks noGrp="1"/>
          </p:cNvSpPr>
          <p:nvPr>
            <p:ph idx="1"/>
          </p:nvPr>
        </p:nvSpPr>
        <p:spPr/>
        <p:txBody>
          <a:bodyPr/>
          <a:lstStyle/>
          <a:p>
            <a:r>
              <a:rPr lang="en-US" b="1" dirty="0"/>
              <a:t>Understand the importance of asynchronous tasking with dependencies</a:t>
            </a:r>
          </a:p>
          <a:p>
            <a:r>
              <a:rPr lang="en-US" b="1" dirty="0"/>
              <a:t>Recognize the limitations of existing asynchronous tasking models</a:t>
            </a:r>
          </a:p>
          <a:p>
            <a:r>
              <a:rPr lang="en-US" b="1" dirty="0">
                <a:solidFill>
                  <a:srgbClr val="FF0000"/>
                </a:solidFill>
              </a:rPr>
              <a:t>Introduce a new dynamic task graph programming model called </a:t>
            </a:r>
            <a:r>
              <a:rPr lang="en-US" b="1" dirty="0" err="1">
                <a:solidFill>
                  <a:srgbClr val="FF0000"/>
                </a:solidFill>
              </a:rPr>
              <a:t>AsyncTask</a:t>
            </a:r>
            <a:endParaRPr lang="en-US" b="1" dirty="0">
              <a:solidFill>
                <a:srgbClr val="FF0000"/>
              </a:solidFill>
            </a:endParaRPr>
          </a:p>
          <a:p>
            <a:r>
              <a:rPr lang="en-US" b="1" dirty="0"/>
              <a:t>Overcome the scheduling challenges to support the model</a:t>
            </a:r>
          </a:p>
          <a:p>
            <a:r>
              <a:rPr lang="en-US" b="1" dirty="0"/>
              <a:t>Demonstrate the efficiency of </a:t>
            </a:r>
            <a:r>
              <a:rPr lang="en-US" b="1" dirty="0" err="1"/>
              <a:t>AsyncTask</a:t>
            </a:r>
            <a:endParaRPr lang="en-US" b="1" dirty="0"/>
          </a:p>
          <a:p>
            <a:r>
              <a:rPr lang="en-US" b="1" dirty="0"/>
              <a:t>Conclude the talk</a:t>
            </a:r>
          </a:p>
        </p:txBody>
      </p:sp>
    </p:spTree>
    <p:extLst>
      <p:ext uri="{BB962C8B-B14F-4D97-AF65-F5344CB8AC3E}">
        <p14:creationId xmlns:p14="http://schemas.microsoft.com/office/powerpoint/2010/main" val="37630881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61F3F-76CB-8CD8-FE79-79ED07FACB36}"/>
              </a:ext>
            </a:extLst>
          </p:cNvPr>
          <p:cNvSpPr>
            <a:spLocks noGrp="1"/>
          </p:cNvSpPr>
          <p:nvPr>
            <p:ph type="title"/>
          </p:nvPr>
        </p:nvSpPr>
        <p:spPr/>
        <p:txBody>
          <a:bodyPr>
            <a:normAutofit/>
          </a:bodyPr>
          <a:lstStyle/>
          <a:p>
            <a:r>
              <a:rPr lang="en-US" dirty="0"/>
              <a:t>Static vs Dynamic Task Graph Programming (TGP)</a:t>
            </a:r>
          </a:p>
        </p:txBody>
      </p:sp>
      <p:sp>
        <p:nvSpPr>
          <p:cNvPr id="3" name="Content Placeholder 2">
            <a:extLst>
              <a:ext uri="{FF2B5EF4-FFF2-40B4-BE49-F238E27FC236}">
                <a16:creationId xmlns:a16="http://schemas.microsoft.com/office/drawing/2014/main" id="{9CD39C2A-D6DA-56F7-6B26-8ACFFA71F687}"/>
              </a:ext>
            </a:extLst>
          </p:cNvPr>
          <p:cNvSpPr>
            <a:spLocks noGrp="1"/>
          </p:cNvSpPr>
          <p:nvPr>
            <p:ph idx="1"/>
          </p:nvPr>
        </p:nvSpPr>
        <p:spPr>
          <a:xfrm>
            <a:off x="838200" y="1392032"/>
            <a:ext cx="10515600" cy="577203"/>
          </a:xfrm>
        </p:spPr>
        <p:txBody>
          <a:bodyPr/>
          <a:lstStyle/>
          <a:p>
            <a:r>
              <a:rPr lang="en-US" b="1" dirty="0"/>
              <a:t>All examples we’ve discussed so far are dynamic TGP (DTGP)</a:t>
            </a:r>
            <a:endParaRPr lang="en-US" dirty="0"/>
          </a:p>
        </p:txBody>
      </p:sp>
      <p:sp>
        <p:nvSpPr>
          <p:cNvPr id="5" name="Rectangle 4">
            <a:extLst>
              <a:ext uri="{FF2B5EF4-FFF2-40B4-BE49-F238E27FC236}">
                <a16:creationId xmlns:a16="http://schemas.microsoft.com/office/drawing/2014/main" id="{73EF260F-9C4D-C31E-5A33-0110744609D2}"/>
              </a:ext>
            </a:extLst>
          </p:cNvPr>
          <p:cNvSpPr/>
          <p:nvPr/>
        </p:nvSpPr>
        <p:spPr>
          <a:xfrm>
            <a:off x="9715499" y="1863406"/>
            <a:ext cx="1647547" cy="4686468"/>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a:extLst>
              <a:ext uri="{FF2B5EF4-FFF2-40B4-BE49-F238E27FC236}">
                <a16:creationId xmlns:a16="http://schemas.microsoft.com/office/drawing/2014/main" id="{DA65B58F-85B6-ED4D-AFA5-F9B63AC986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655" y="3317449"/>
            <a:ext cx="4403211" cy="1785938"/>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5E633387-64DA-0F78-A98D-C8EDFCE5CFA4}"/>
              </a:ext>
            </a:extLst>
          </p:cNvPr>
          <p:cNvGrpSpPr/>
          <p:nvPr/>
        </p:nvGrpSpPr>
        <p:grpSpPr>
          <a:xfrm>
            <a:off x="6036356" y="4259194"/>
            <a:ext cx="5326691" cy="2290679"/>
            <a:chOff x="6036357" y="4110121"/>
            <a:chExt cx="4403210" cy="1893547"/>
          </a:xfrm>
        </p:grpSpPr>
        <p:sp>
          <p:nvSpPr>
            <p:cNvPr id="8" name="TextBox 7">
              <a:extLst>
                <a:ext uri="{FF2B5EF4-FFF2-40B4-BE49-F238E27FC236}">
                  <a16:creationId xmlns:a16="http://schemas.microsoft.com/office/drawing/2014/main" id="{9D385F83-3AD2-7D48-D17B-F2FAD0CFCA4B}"/>
                </a:ext>
              </a:extLst>
            </p:cNvPr>
            <p:cNvSpPr txBox="1"/>
            <p:nvPr/>
          </p:nvSpPr>
          <p:spPr>
            <a:xfrm>
              <a:off x="9984442" y="4843762"/>
              <a:ext cx="210955" cy="330743"/>
            </a:xfrm>
            <a:prstGeom prst="rect">
              <a:avLst/>
            </a:prstGeom>
            <a:noFill/>
          </p:spPr>
          <p:txBody>
            <a:bodyPr wrap="none" rtlCol="0">
              <a:spAutoFit/>
            </a:bodyPr>
            <a:lstStyle/>
            <a:p>
              <a:r>
                <a:rPr lang="en-US" sz="2000" i="1" dirty="0">
                  <a:latin typeface="Arial" panose="020B0604020202020204" pitchFamily="34" charset="0"/>
                  <a:cs typeface="Arial" panose="020B0604020202020204" pitchFamily="34" charset="0"/>
                </a:rPr>
                <a:t>t</a:t>
              </a:r>
            </a:p>
          </p:txBody>
        </p:sp>
        <p:sp>
          <p:nvSpPr>
            <p:cNvPr id="9" name="Rectangle 8">
              <a:extLst>
                <a:ext uri="{FF2B5EF4-FFF2-40B4-BE49-F238E27FC236}">
                  <a16:creationId xmlns:a16="http://schemas.microsoft.com/office/drawing/2014/main" id="{238E5D13-3F64-304C-1BC7-83FBF62262C8}"/>
                </a:ext>
              </a:extLst>
            </p:cNvPr>
            <p:cNvSpPr/>
            <p:nvPr/>
          </p:nvSpPr>
          <p:spPr>
            <a:xfrm>
              <a:off x="6036357" y="4110121"/>
              <a:ext cx="4403210" cy="1792705"/>
            </a:xfrm>
            <a:prstGeom prst="rect">
              <a:avLst/>
            </a:prstGeom>
            <a:noFill/>
            <a:ln w="12700">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p>
          </p:txBody>
        </p:sp>
        <p:cxnSp>
          <p:nvCxnSpPr>
            <p:cNvPr id="10" name="Straight Arrow Connector 9">
              <a:extLst>
                <a:ext uri="{FF2B5EF4-FFF2-40B4-BE49-F238E27FC236}">
                  <a16:creationId xmlns:a16="http://schemas.microsoft.com/office/drawing/2014/main" id="{5B0D392A-6F60-2CBB-F204-344D60E31618}"/>
                </a:ext>
              </a:extLst>
            </p:cNvPr>
            <p:cNvCxnSpPr/>
            <p:nvPr/>
          </p:nvCxnSpPr>
          <p:spPr>
            <a:xfrm>
              <a:off x="6299506" y="5265391"/>
              <a:ext cx="393372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8E8B6E9C-ED7F-4A2C-0719-0C7D04E3EDD0}"/>
                </a:ext>
              </a:extLst>
            </p:cNvPr>
            <p:cNvSpPr/>
            <p:nvPr/>
          </p:nvSpPr>
          <p:spPr>
            <a:xfrm>
              <a:off x="6299506" y="5356310"/>
              <a:ext cx="2078851" cy="34522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Arial" panose="020B0604020202020204" pitchFamily="34" charset="0"/>
                  <a:cs typeface="Arial" panose="020B0604020202020204" pitchFamily="34" charset="0"/>
                </a:rPr>
                <a:t>Task construction</a:t>
              </a:r>
            </a:p>
          </p:txBody>
        </p:sp>
        <p:pic>
          <p:nvPicPr>
            <p:cNvPr id="12" name="stgp_dtgp.png" descr="stgp_dtgp.png">
              <a:extLst>
                <a:ext uri="{FF2B5EF4-FFF2-40B4-BE49-F238E27FC236}">
                  <a16:creationId xmlns:a16="http://schemas.microsoft.com/office/drawing/2014/main" id="{4533F487-D089-32D7-F015-8E1DE0F5E840}"/>
                </a:ext>
              </a:extLst>
            </p:cNvPr>
            <p:cNvPicPr>
              <a:picLocks noChangeAspect="1"/>
            </p:cNvPicPr>
            <p:nvPr/>
          </p:nvPicPr>
          <p:blipFill rotWithShape="1">
            <a:blip r:embed="rId4">
              <a:clrChange>
                <a:clrFrom>
                  <a:srgbClr val="FFFFFF"/>
                </a:clrFrom>
                <a:clrTo>
                  <a:srgbClr val="FFFFFF">
                    <a:alpha val="0"/>
                  </a:srgbClr>
                </a:clrTo>
              </a:clrChange>
            </a:blip>
            <a:srcRect l="31879" t="47010" b="14167"/>
            <a:stretch/>
          </p:blipFill>
          <p:spPr>
            <a:xfrm>
              <a:off x="6291286" y="4175873"/>
              <a:ext cx="4125007" cy="1019596"/>
            </a:xfrm>
            <a:prstGeom prst="rect">
              <a:avLst/>
            </a:prstGeom>
            <a:ln w="12700">
              <a:miter lim="400000"/>
            </a:ln>
          </p:spPr>
        </p:pic>
        <p:sp>
          <p:nvSpPr>
            <p:cNvPr id="13" name="Rectangle 12">
              <a:extLst>
                <a:ext uri="{FF2B5EF4-FFF2-40B4-BE49-F238E27FC236}">
                  <a16:creationId xmlns:a16="http://schemas.microsoft.com/office/drawing/2014/main" id="{BA79AC76-4FD1-31DE-0B8B-E5023D416D1C}"/>
                </a:ext>
              </a:extLst>
            </p:cNvPr>
            <p:cNvSpPr/>
            <p:nvPr/>
          </p:nvSpPr>
          <p:spPr>
            <a:xfrm>
              <a:off x="6985702" y="5658442"/>
              <a:ext cx="2013338" cy="345226"/>
            </a:xfrm>
            <a:prstGeom prst="rect">
              <a:avLst/>
            </a:prstGeom>
            <a:solidFill>
              <a:schemeClr val="bg2">
                <a:lumMod val="75000"/>
              </a:schemeClr>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Arial" panose="020B0604020202020204" pitchFamily="34" charset="0"/>
                  <a:cs typeface="Arial" panose="020B0604020202020204" pitchFamily="34" charset="0"/>
                </a:rPr>
                <a:t>Task execution</a:t>
              </a:r>
            </a:p>
          </p:txBody>
        </p:sp>
      </p:grpSp>
      <p:grpSp>
        <p:nvGrpSpPr>
          <p:cNvPr id="14" name="Group 13">
            <a:extLst>
              <a:ext uri="{FF2B5EF4-FFF2-40B4-BE49-F238E27FC236}">
                <a16:creationId xmlns:a16="http://schemas.microsoft.com/office/drawing/2014/main" id="{FE8DAAC8-B1E8-8893-C508-CA6EF9EBAB1C}"/>
              </a:ext>
            </a:extLst>
          </p:cNvPr>
          <p:cNvGrpSpPr/>
          <p:nvPr/>
        </p:nvGrpSpPr>
        <p:grpSpPr>
          <a:xfrm>
            <a:off x="6036357" y="1973960"/>
            <a:ext cx="5326870" cy="1818105"/>
            <a:chOff x="6036357" y="4391053"/>
            <a:chExt cx="5326870" cy="1818105"/>
          </a:xfrm>
        </p:grpSpPr>
        <p:grpSp>
          <p:nvGrpSpPr>
            <p:cNvPr id="15" name="Group 14">
              <a:extLst>
                <a:ext uri="{FF2B5EF4-FFF2-40B4-BE49-F238E27FC236}">
                  <a16:creationId xmlns:a16="http://schemas.microsoft.com/office/drawing/2014/main" id="{0D95FECA-082F-036C-C2A0-BE97C98FF151}"/>
                </a:ext>
              </a:extLst>
            </p:cNvPr>
            <p:cNvGrpSpPr/>
            <p:nvPr/>
          </p:nvGrpSpPr>
          <p:grpSpPr>
            <a:xfrm>
              <a:off x="6098929" y="4391053"/>
              <a:ext cx="5259335" cy="1697038"/>
              <a:chOff x="6822422" y="4124614"/>
              <a:chExt cx="4531378" cy="1462147"/>
            </a:xfrm>
          </p:grpSpPr>
          <p:pic>
            <p:nvPicPr>
              <p:cNvPr id="17" name="stgp_dtgp.png" descr="stgp_dtgp.png">
                <a:extLst>
                  <a:ext uri="{FF2B5EF4-FFF2-40B4-BE49-F238E27FC236}">
                    <a16:creationId xmlns:a16="http://schemas.microsoft.com/office/drawing/2014/main" id="{2ACD69F5-432E-BED1-293F-28AAAD1DBF0B}"/>
                  </a:ext>
                </a:extLst>
              </p:cNvPr>
              <p:cNvPicPr>
                <a:picLocks noChangeAspect="1"/>
              </p:cNvPicPr>
              <p:nvPr/>
            </p:nvPicPr>
            <p:blipFill rotWithShape="1">
              <a:blip r:embed="rId4">
                <a:clrChange>
                  <a:clrFrom>
                    <a:srgbClr val="FFFFFF"/>
                  </a:clrFrom>
                  <a:clrTo>
                    <a:srgbClr val="FFFFFF">
                      <a:alpha val="0"/>
                    </a:srgbClr>
                  </a:clrTo>
                </a:clrChange>
              </a:blip>
              <a:srcRect l="31631" r="3217" b="70504"/>
              <a:stretch/>
            </p:blipFill>
            <p:spPr>
              <a:xfrm>
                <a:off x="6822422" y="4124614"/>
                <a:ext cx="4531378" cy="889725"/>
              </a:xfrm>
              <a:prstGeom prst="rect">
                <a:avLst/>
              </a:prstGeom>
              <a:ln w="12700">
                <a:miter lim="400000"/>
              </a:ln>
            </p:spPr>
          </p:pic>
          <p:cxnSp>
            <p:nvCxnSpPr>
              <p:cNvPr id="18" name="Straight Arrow Connector 17">
                <a:extLst>
                  <a:ext uri="{FF2B5EF4-FFF2-40B4-BE49-F238E27FC236}">
                    <a16:creationId xmlns:a16="http://schemas.microsoft.com/office/drawing/2014/main" id="{702D3AFE-C0B0-0C89-9746-E8AC96853C88}"/>
                  </a:ext>
                </a:extLst>
              </p:cNvPr>
              <p:cNvCxnSpPr>
                <a:cxnSpLocks/>
              </p:cNvCxnSpPr>
              <p:nvPr/>
            </p:nvCxnSpPr>
            <p:spPr>
              <a:xfrm>
                <a:off x="6854699" y="5097464"/>
                <a:ext cx="4441344"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381C749-C295-334E-4568-4255533028F8}"/>
                  </a:ext>
                </a:extLst>
              </p:cNvPr>
              <p:cNvSpPr txBox="1"/>
              <p:nvPr/>
            </p:nvSpPr>
            <p:spPr>
              <a:xfrm>
                <a:off x="11071196" y="4702534"/>
                <a:ext cx="282604" cy="344730"/>
              </a:xfrm>
              <a:prstGeom prst="rect">
                <a:avLst/>
              </a:prstGeom>
              <a:noFill/>
            </p:spPr>
            <p:txBody>
              <a:bodyPr wrap="square" rtlCol="0">
                <a:spAutoFit/>
              </a:bodyPr>
              <a:lstStyle/>
              <a:p>
                <a:r>
                  <a:rPr lang="en-US" sz="2000" i="1" dirty="0">
                    <a:latin typeface="Arial" panose="020B0604020202020204" pitchFamily="34" charset="0"/>
                    <a:cs typeface="Arial" panose="020B0604020202020204" pitchFamily="34" charset="0"/>
                  </a:rPr>
                  <a:t>t</a:t>
                </a:r>
              </a:p>
            </p:txBody>
          </p:sp>
          <p:sp>
            <p:nvSpPr>
              <p:cNvPr id="20" name="Rectangle 19">
                <a:extLst>
                  <a:ext uri="{FF2B5EF4-FFF2-40B4-BE49-F238E27FC236}">
                    <a16:creationId xmlns:a16="http://schemas.microsoft.com/office/drawing/2014/main" id="{D23CDA83-1AD7-43B0-A18E-93ABCCD08C59}"/>
                  </a:ext>
                </a:extLst>
              </p:cNvPr>
              <p:cNvSpPr/>
              <p:nvPr/>
            </p:nvSpPr>
            <p:spPr>
              <a:xfrm>
                <a:off x="6854700" y="5241535"/>
                <a:ext cx="2342002" cy="34522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Arial" panose="020B0604020202020204" pitchFamily="34" charset="0"/>
                    <a:cs typeface="Arial" panose="020B0604020202020204" pitchFamily="34" charset="0"/>
                  </a:rPr>
                  <a:t>Task construction</a:t>
                </a:r>
              </a:p>
            </p:txBody>
          </p:sp>
          <p:sp>
            <p:nvSpPr>
              <p:cNvPr id="21" name="Rectangle 20">
                <a:extLst>
                  <a:ext uri="{FF2B5EF4-FFF2-40B4-BE49-F238E27FC236}">
                    <a16:creationId xmlns:a16="http://schemas.microsoft.com/office/drawing/2014/main" id="{8B87DD9D-29F6-FE3D-A6D0-042C12717AC8}"/>
                  </a:ext>
                </a:extLst>
              </p:cNvPr>
              <p:cNvSpPr/>
              <p:nvPr/>
            </p:nvSpPr>
            <p:spPr>
              <a:xfrm>
                <a:off x="9406626" y="5241535"/>
                <a:ext cx="1851285" cy="345226"/>
              </a:xfrm>
              <a:prstGeom prst="rect">
                <a:avLst/>
              </a:prstGeom>
              <a:solidFill>
                <a:schemeClr val="bg2">
                  <a:lumMod val="75000"/>
                </a:schemeClr>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Arial" panose="020B0604020202020204" pitchFamily="34" charset="0"/>
                    <a:cs typeface="Arial" panose="020B0604020202020204" pitchFamily="34" charset="0"/>
                  </a:rPr>
                  <a:t>Task execution</a:t>
                </a:r>
              </a:p>
            </p:txBody>
          </p:sp>
        </p:grpSp>
        <p:sp>
          <p:nvSpPr>
            <p:cNvPr id="16" name="Rectangle 15">
              <a:extLst>
                <a:ext uri="{FF2B5EF4-FFF2-40B4-BE49-F238E27FC236}">
                  <a16:creationId xmlns:a16="http://schemas.microsoft.com/office/drawing/2014/main" id="{C4AB1539-B783-C68A-B48A-6298B5708038}"/>
                </a:ext>
              </a:extLst>
            </p:cNvPr>
            <p:cNvSpPr/>
            <p:nvPr/>
          </p:nvSpPr>
          <p:spPr>
            <a:xfrm>
              <a:off x="6036357" y="4416453"/>
              <a:ext cx="5326870" cy="1792705"/>
            </a:xfrm>
            <a:prstGeom prst="rect">
              <a:avLst/>
            </a:prstGeom>
            <a:noFill/>
            <a:ln w="12700">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 name="Group 21">
            <a:extLst>
              <a:ext uri="{FF2B5EF4-FFF2-40B4-BE49-F238E27FC236}">
                <a16:creationId xmlns:a16="http://schemas.microsoft.com/office/drawing/2014/main" id="{BB91BE0C-B1F8-7DFE-3A45-08774400BCF6}"/>
              </a:ext>
            </a:extLst>
          </p:cNvPr>
          <p:cNvGrpSpPr/>
          <p:nvPr/>
        </p:nvGrpSpPr>
        <p:grpSpPr>
          <a:xfrm rot="20067832">
            <a:off x="4058247" y="2985952"/>
            <a:ext cx="1926644" cy="704776"/>
            <a:chOff x="4568566" y="5092708"/>
            <a:chExt cx="1469745" cy="704776"/>
          </a:xfrm>
        </p:grpSpPr>
        <p:sp>
          <p:nvSpPr>
            <p:cNvPr id="23" name="Right Arrow 22">
              <a:extLst>
                <a:ext uri="{FF2B5EF4-FFF2-40B4-BE49-F238E27FC236}">
                  <a16:creationId xmlns:a16="http://schemas.microsoft.com/office/drawing/2014/main" id="{B3C43F32-9418-E21F-9605-DAA162B8B293}"/>
                </a:ext>
              </a:extLst>
            </p:cNvPr>
            <p:cNvSpPr/>
            <p:nvPr/>
          </p:nvSpPr>
          <p:spPr>
            <a:xfrm>
              <a:off x="4669100" y="5092708"/>
              <a:ext cx="1369211" cy="704776"/>
            </a:xfrm>
            <a:prstGeom prst="right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4" name="TextBox 23">
              <a:extLst>
                <a:ext uri="{FF2B5EF4-FFF2-40B4-BE49-F238E27FC236}">
                  <a16:creationId xmlns:a16="http://schemas.microsoft.com/office/drawing/2014/main" id="{15EB5464-4A3C-29A2-C2E1-4FD54F3625C6}"/>
                </a:ext>
              </a:extLst>
            </p:cNvPr>
            <p:cNvSpPr txBox="1"/>
            <p:nvPr/>
          </p:nvSpPr>
          <p:spPr>
            <a:xfrm>
              <a:off x="4568566" y="5245041"/>
              <a:ext cx="1467791"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STGP</a:t>
              </a:r>
            </a:p>
          </p:txBody>
        </p:sp>
      </p:grpSp>
      <p:grpSp>
        <p:nvGrpSpPr>
          <p:cNvPr id="25" name="Group 24">
            <a:extLst>
              <a:ext uri="{FF2B5EF4-FFF2-40B4-BE49-F238E27FC236}">
                <a16:creationId xmlns:a16="http://schemas.microsoft.com/office/drawing/2014/main" id="{0AD38C65-291D-285E-37E2-D22F69041D85}"/>
              </a:ext>
            </a:extLst>
          </p:cNvPr>
          <p:cNvGrpSpPr/>
          <p:nvPr/>
        </p:nvGrpSpPr>
        <p:grpSpPr>
          <a:xfrm rot="1810191">
            <a:off x="4039567" y="4801114"/>
            <a:ext cx="1926644" cy="704776"/>
            <a:chOff x="4568566" y="5092708"/>
            <a:chExt cx="1469745" cy="704776"/>
          </a:xfrm>
        </p:grpSpPr>
        <p:sp>
          <p:nvSpPr>
            <p:cNvPr id="26" name="Right Arrow 25">
              <a:extLst>
                <a:ext uri="{FF2B5EF4-FFF2-40B4-BE49-F238E27FC236}">
                  <a16:creationId xmlns:a16="http://schemas.microsoft.com/office/drawing/2014/main" id="{9B2C4D84-88BA-8594-285E-C49784A7D4B7}"/>
                </a:ext>
              </a:extLst>
            </p:cNvPr>
            <p:cNvSpPr/>
            <p:nvPr/>
          </p:nvSpPr>
          <p:spPr>
            <a:xfrm>
              <a:off x="4669100" y="5092708"/>
              <a:ext cx="1369211" cy="704776"/>
            </a:xfrm>
            <a:prstGeom prst="right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7" name="TextBox 26">
              <a:extLst>
                <a:ext uri="{FF2B5EF4-FFF2-40B4-BE49-F238E27FC236}">
                  <a16:creationId xmlns:a16="http://schemas.microsoft.com/office/drawing/2014/main" id="{5B3A021D-85D6-864C-9BAA-EC26F15FFD65}"/>
                </a:ext>
              </a:extLst>
            </p:cNvPr>
            <p:cNvSpPr txBox="1"/>
            <p:nvPr/>
          </p:nvSpPr>
          <p:spPr>
            <a:xfrm>
              <a:off x="4568566" y="5245041"/>
              <a:ext cx="1467791"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DTGP</a:t>
              </a:r>
            </a:p>
          </p:txBody>
        </p:sp>
      </p:grpSp>
      <p:sp>
        <p:nvSpPr>
          <p:cNvPr id="28" name="TextBox 27">
            <a:extLst>
              <a:ext uri="{FF2B5EF4-FFF2-40B4-BE49-F238E27FC236}">
                <a16:creationId xmlns:a16="http://schemas.microsoft.com/office/drawing/2014/main" id="{1A69E9E5-C4F0-46E8-89E7-36EA26E0E3A0}"/>
              </a:ext>
            </a:extLst>
          </p:cNvPr>
          <p:cNvSpPr txBox="1"/>
          <p:nvPr/>
        </p:nvSpPr>
        <p:spPr>
          <a:xfrm>
            <a:off x="9797371" y="3822420"/>
            <a:ext cx="1467068"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Saved time</a:t>
            </a:r>
          </a:p>
        </p:txBody>
      </p:sp>
      <p:cxnSp>
        <p:nvCxnSpPr>
          <p:cNvPr id="29" name="Straight Arrow Connector 28">
            <a:extLst>
              <a:ext uri="{FF2B5EF4-FFF2-40B4-BE49-F238E27FC236}">
                <a16:creationId xmlns:a16="http://schemas.microsoft.com/office/drawing/2014/main" id="{C996B3C1-60E6-02CA-ED30-854EE4E223EE}"/>
              </a:ext>
            </a:extLst>
          </p:cNvPr>
          <p:cNvCxnSpPr>
            <a:cxnSpLocks/>
          </p:cNvCxnSpPr>
          <p:nvPr/>
        </p:nvCxnSpPr>
        <p:spPr>
          <a:xfrm>
            <a:off x="11213639" y="4022475"/>
            <a:ext cx="274320" cy="0"/>
          </a:xfrm>
          <a:prstGeom prst="straightConnector1">
            <a:avLst/>
          </a:prstGeom>
          <a:ln w="31750">
            <a:solidFill>
              <a:schemeClr val="accent6">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5502D6D-0078-D944-3EAE-3D1A7382CAC2}"/>
              </a:ext>
            </a:extLst>
          </p:cNvPr>
          <p:cNvCxnSpPr>
            <a:cxnSpLocks/>
          </p:cNvCxnSpPr>
          <p:nvPr/>
        </p:nvCxnSpPr>
        <p:spPr>
          <a:xfrm flipH="1">
            <a:off x="9537700" y="4022475"/>
            <a:ext cx="274320" cy="0"/>
          </a:xfrm>
          <a:prstGeom prst="straightConnector1">
            <a:avLst/>
          </a:prstGeom>
          <a:ln w="31750">
            <a:solidFill>
              <a:schemeClr val="accent6">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F626FE37-596E-4DAE-CC56-C2716E14C1AA}"/>
              </a:ext>
            </a:extLst>
          </p:cNvPr>
          <p:cNvSpPr/>
          <p:nvPr/>
        </p:nvSpPr>
        <p:spPr>
          <a:xfrm>
            <a:off x="857655" y="2006215"/>
            <a:ext cx="4049487" cy="696686"/>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In static TGP (STGP), execution follows the </a:t>
            </a:r>
            <a:r>
              <a:rPr lang="en-US" i="1" dirty="0">
                <a:latin typeface="Arial" panose="020B0604020202020204" pitchFamily="34" charset="0"/>
                <a:cs typeface="Arial" panose="020B0604020202020204" pitchFamily="34" charset="0"/>
              </a:rPr>
              <a:t>construct-and-run</a:t>
            </a:r>
            <a:r>
              <a:rPr lang="en-US" dirty="0">
                <a:latin typeface="Arial" panose="020B0604020202020204" pitchFamily="34" charset="0"/>
                <a:cs typeface="Arial" panose="020B0604020202020204" pitchFamily="34" charset="0"/>
              </a:rPr>
              <a:t> model</a:t>
            </a:r>
          </a:p>
        </p:txBody>
      </p:sp>
      <p:sp>
        <p:nvSpPr>
          <p:cNvPr id="34" name="Rectangle 33">
            <a:extLst>
              <a:ext uri="{FF2B5EF4-FFF2-40B4-BE49-F238E27FC236}">
                <a16:creationId xmlns:a16="http://schemas.microsoft.com/office/drawing/2014/main" id="{261A13D2-5722-6DE9-52A5-C6FB3C6A6583}"/>
              </a:ext>
            </a:extLst>
          </p:cNvPr>
          <p:cNvSpPr/>
          <p:nvPr/>
        </p:nvSpPr>
        <p:spPr>
          <a:xfrm>
            <a:off x="857654" y="5723312"/>
            <a:ext cx="4049487" cy="696686"/>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In DTGP, tasks can start as soon as their dependencies are met</a:t>
            </a:r>
          </a:p>
        </p:txBody>
      </p:sp>
      <p:cxnSp>
        <p:nvCxnSpPr>
          <p:cNvPr id="35" name="Straight Arrow Connector 34">
            <a:extLst>
              <a:ext uri="{FF2B5EF4-FFF2-40B4-BE49-F238E27FC236}">
                <a16:creationId xmlns:a16="http://schemas.microsoft.com/office/drawing/2014/main" id="{365BD235-83CA-1A1C-005B-04930DA747BC}"/>
              </a:ext>
            </a:extLst>
          </p:cNvPr>
          <p:cNvCxnSpPr>
            <a:cxnSpLocks/>
            <a:stCxn id="33" idx="3"/>
          </p:cNvCxnSpPr>
          <p:nvPr/>
        </p:nvCxnSpPr>
        <p:spPr>
          <a:xfrm>
            <a:off x="4907142" y="2354558"/>
            <a:ext cx="1129214" cy="0"/>
          </a:xfrm>
          <a:prstGeom prst="straightConnector1">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4753B0E-8B6B-9418-72F6-404ECD4CF5AC}"/>
              </a:ext>
            </a:extLst>
          </p:cNvPr>
          <p:cNvCxnSpPr>
            <a:cxnSpLocks/>
            <a:stCxn id="34" idx="3"/>
          </p:cNvCxnSpPr>
          <p:nvPr/>
        </p:nvCxnSpPr>
        <p:spPr>
          <a:xfrm>
            <a:off x="4907141" y="6071655"/>
            <a:ext cx="1129215" cy="0"/>
          </a:xfrm>
          <a:prstGeom prst="straightConnector1">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59623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4FBA0-41D2-81EA-E6D1-10513AD0DD7F}"/>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BFA32A9B-1E1B-4480-4B76-D61222310122}"/>
              </a:ext>
            </a:extLst>
          </p:cNvPr>
          <p:cNvSpPr>
            <a:spLocks noGrp="1"/>
          </p:cNvSpPr>
          <p:nvPr>
            <p:ph idx="1"/>
          </p:nvPr>
        </p:nvSpPr>
        <p:spPr/>
        <p:txBody>
          <a:bodyPr/>
          <a:lstStyle/>
          <a:p>
            <a:r>
              <a:rPr lang="en-US" b="1" dirty="0"/>
              <a:t>Understand the importance of asynchronous tasking with dependencies</a:t>
            </a:r>
          </a:p>
          <a:p>
            <a:r>
              <a:rPr lang="en-US" b="1" dirty="0"/>
              <a:t>Recognize the limitations of existing asynchronous tasking models</a:t>
            </a:r>
          </a:p>
          <a:p>
            <a:r>
              <a:rPr lang="en-US" b="1" dirty="0"/>
              <a:t>Introduce a new dynamic task graph programming model called </a:t>
            </a:r>
            <a:r>
              <a:rPr lang="en-US" b="1" dirty="0" err="1"/>
              <a:t>AsyncTask</a:t>
            </a:r>
            <a:endParaRPr lang="en-US" b="1" dirty="0"/>
          </a:p>
          <a:p>
            <a:r>
              <a:rPr lang="en-US" b="1" dirty="0"/>
              <a:t>Overcome the scheduling challenges to support the model</a:t>
            </a:r>
          </a:p>
          <a:p>
            <a:r>
              <a:rPr lang="en-US" b="1" dirty="0"/>
              <a:t>Demonstrate the efficiency of </a:t>
            </a:r>
            <a:r>
              <a:rPr lang="en-US" b="1" dirty="0" err="1"/>
              <a:t>AsyncTask</a:t>
            </a:r>
            <a:endParaRPr lang="en-US" b="1" dirty="0"/>
          </a:p>
          <a:p>
            <a:r>
              <a:rPr lang="en-US" b="1" dirty="0"/>
              <a:t>Conclude the talk</a:t>
            </a:r>
          </a:p>
        </p:txBody>
      </p:sp>
    </p:spTree>
    <p:extLst>
      <p:ext uri="{BB962C8B-B14F-4D97-AF65-F5344CB8AC3E}">
        <p14:creationId xmlns:p14="http://schemas.microsoft.com/office/powerpoint/2010/main" val="26394578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0CA57-9D1A-692A-7141-92176A717BBB}"/>
              </a:ext>
            </a:extLst>
          </p:cNvPr>
          <p:cNvSpPr>
            <a:spLocks noGrp="1"/>
          </p:cNvSpPr>
          <p:nvPr>
            <p:ph type="title"/>
          </p:nvPr>
        </p:nvSpPr>
        <p:spPr/>
        <p:txBody>
          <a:bodyPr/>
          <a:lstStyle/>
          <a:p>
            <a:r>
              <a:rPr lang="en-US" dirty="0"/>
              <a:t>Static Task Graph Programming in Taskflow</a:t>
            </a:r>
            <a:r>
              <a:rPr lang="en-US" baseline="30000" dirty="0"/>
              <a:t>1</a:t>
            </a:r>
          </a:p>
        </p:txBody>
      </p:sp>
      <p:sp>
        <p:nvSpPr>
          <p:cNvPr id="4" name="Rectangle 3">
            <a:extLst>
              <a:ext uri="{FF2B5EF4-FFF2-40B4-BE49-F238E27FC236}">
                <a16:creationId xmlns:a16="http://schemas.microsoft.com/office/drawing/2014/main" id="{5C62E01A-E61E-E2D4-FE86-7B47172D53C3}"/>
              </a:ext>
            </a:extLst>
          </p:cNvPr>
          <p:cNvSpPr/>
          <p:nvPr/>
        </p:nvSpPr>
        <p:spPr>
          <a:xfrm>
            <a:off x="838200" y="1373747"/>
            <a:ext cx="10515600" cy="5016758"/>
          </a:xfrm>
          <a:prstGeom prst="rect">
            <a:avLst/>
          </a:prstGeom>
        </p:spPr>
        <p:txBody>
          <a:bodyPr wrap="square">
            <a:spAutoFit/>
          </a:bodyPr>
          <a:lstStyle/>
          <a:p>
            <a:r>
              <a:rPr lang="en-US" sz="2000" dirty="0">
                <a:solidFill>
                  <a:srgbClr val="0070C0"/>
                </a:solidFill>
                <a:latin typeface="Consolas" panose="020B0609020204030204" pitchFamily="49" charset="0"/>
                <a:cs typeface="Consolas" panose="020B0609020204030204" pitchFamily="49" charset="0"/>
              </a:rPr>
              <a:t>#include </a:t>
            </a:r>
            <a:r>
              <a:rPr lang="en-US" sz="2000" dirty="0">
                <a:latin typeface="Consolas" panose="020B0609020204030204" pitchFamily="49" charset="0"/>
                <a:cs typeface="Consolas" panose="020B0609020204030204" pitchFamily="49" charset="0"/>
              </a:rPr>
              <a:t>&lt;</a:t>
            </a:r>
            <a:r>
              <a:rPr lang="en-US" sz="2000" dirty="0" err="1">
                <a:latin typeface="Consolas" panose="020B0609020204030204" pitchFamily="49" charset="0"/>
                <a:cs typeface="Consolas" panose="020B0609020204030204" pitchFamily="49" charset="0"/>
              </a:rPr>
              <a:t>taskflow</a:t>
            </a:r>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taskflow.hpp</a:t>
            </a:r>
            <a:r>
              <a:rPr lang="en-US" sz="2000" dirty="0">
                <a:latin typeface="Consolas" panose="020B0609020204030204" pitchFamily="49" charset="0"/>
                <a:cs typeface="Consolas" panose="020B0609020204030204" pitchFamily="49" charset="0"/>
              </a:rPr>
              <a:t>&gt;</a:t>
            </a:r>
            <a:r>
              <a:rPr lang="en-US" sz="2000" dirty="0">
                <a:solidFill>
                  <a:srgbClr val="669900"/>
                </a:solidFill>
                <a:latin typeface="Consolas" panose="020B0609020204030204" pitchFamily="49" charset="0"/>
                <a:cs typeface="Consolas" panose="020B0609020204030204" pitchFamily="49" charset="0"/>
              </a:rPr>
              <a:t>	 </a:t>
            </a:r>
            <a:r>
              <a:rPr lang="en-US" sz="2000" dirty="0">
                <a:solidFill>
                  <a:schemeClr val="accent6">
                    <a:lumMod val="75000"/>
                  </a:schemeClr>
                </a:solidFill>
                <a:latin typeface="Consolas" panose="020B0609020204030204" pitchFamily="49" charset="0"/>
                <a:cs typeface="Consolas" panose="020B0609020204030204" pitchFamily="49" charset="0"/>
              </a:rPr>
              <a:t>// L</a:t>
            </a:r>
            <a:r>
              <a:rPr lang="en-US" sz="2000" dirty="0">
                <a:solidFill>
                  <a:schemeClr val="accent6">
                    <a:lumMod val="75000"/>
                  </a:schemeClr>
                </a:solidFill>
                <a:latin typeface="Arial" panose="020B0604020202020204" pitchFamily="34" charset="0"/>
                <a:cs typeface="Arial" panose="020B0604020202020204" pitchFamily="34" charset="0"/>
              </a:rPr>
              <a:t>ive: </a:t>
            </a:r>
            <a:r>
              <a:rPr lang="en-US" sz="2000" dirty="0">
                <a:latin typeface="Arial" panose="020B0604020202020204" pitchFamily="34" charset="0"/>
                <a:cs typeface="Arial" panose="020B0604020202020204" pitchFamily="34" charset="0"/>
                <a:hlinkClick r:id="rId3"/>
              </a:rPr>
              <a:t>https://godbolt.org/z/j8hx3xnnx</a:t>
            </a:r>
            <a:endParaRPr lang="en-US" sz="2000" dirty="0">
              <a:latin typeface="Arial" panose="020B0604020202020204" pitchFamily="34" charset="0"/>
              <a:cs typeface="Arial" panose="020B0604020202020204" pitchFamily="34" charset="0"/>
            </a:endParaRPr>
          </a:p>
          <a:p>
            <a:endParaRPr lang="en-US" sz="2000" dirty="0">
              <a:solidFill>
                <a:srgbClr val="0077AA"/>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 main(){ </a:t>
            </a:r>
          </a:p>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tf</a:t>
            </a:r>
            <a:r>
              <a:rPr lang="en-US" sz="2000" dirty="0">
                <a:latin typeface="Consolas" panose="020B0609020204030204" pitchFamily="49" charset="0"/>
                <a:cs typeface="Consolas" panose="020B0609020204030204" pitchFamily="49" charset="0"/>
              </a:rPr>
              <a:t>::Taskflow </a:t>
            </a:r>
            <a:r>
              <a:rPr lang="en-US" sz="2000" dirty="0" err="1">
                <a:latin typeface="Consolas" panose="020B0609020204030204" pitchFamily="49" charset="0"/>
                <a:cs typeface="Consolas" panose="020B0609020204030204" pitchFamily="49" charset="0"/>
              </a:rPr>
              <a:t>taskflow</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tf</a:t>
            </a:r>
            <a:r>
              <a:rPr lang="en-US" sz="2000" dirty="0">
                <a:latin typeface="Consolas" panose="020B0609020204030204" pitchFamily="49" charset="0"/>
                <a:cs typeface="Consolas" panose="020B0609020204030204" pitchFamily="49" charset="0"/>
              </a:rPr>
              <a:t>::Executor executor; </a:t>
            </a:r>
          </a:p>
          <a:p>
            <a:r>
              <a:rPr lang="en-US" sz="2000" dirty="0">
                <a:latin typeface="Consolas" panose="020B0609020204030204" pitchFamily="49" charset="0"/>
                <a:cs typeface="Consolas" panose="020B0609020204030204" pitchFamily="49" charset="0"/>
              </a:rPr>
              <a:t>  </a:t>
            </a:r>
            <a:r>
              <a:rPr lang="en-US" sz="2000" dirty="0">
                <a:solidFill>
                  <a:srgbClr val="0070C0"/>
                </a:solidFill>
                <a:latin typeface="Consolas" panose="020B0609020204030204" pitchFamily="49" charset="0"/>
                <a:cs typeface="Consolas" panose="020B0609020204030204" pitchFamily="49" charset="0"/>
              </a:rPr>
              <a:t>auto</a:t>
            </a:r>
            <a:r>
              <a:rPr lang="en-US" sz="2000" dirty="0">
                <a:latin typeface="Consolas" panose="020B0609020204030204" pitchFamily="49" charset="0"/>
                <a:cs typeface="Consolas" panose="020B0609020204030204" pitchFamily="49" charset="0"/>
              </a:rPr>
              <a:t> [A, B, C, D] = </a:t>
            </a:r>
            <a:r>
              <a:rPr lang="en-US" sz="2000" dirty="0" err="1">
                <a:latin typeface="Consolas" panose="020B0609020204030204" pitchFamily="49" charset="0"/>
                <a:cs typeface="Consolas" panose="020B0609020204030204" pitchFamily="49" charset="0"/>
              </a:rPr>
              <a:t>taskflow.emplace</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 ()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"TaskA\n"; }</a:t>
            </a:r>
          </a:p>
          <a:p>
            <a:r>
              <a:rPr lang="en-US" sz="2000" dirty="0">
                <a:latin typeface="Consolas" panose="020B0609020204030204" pitchFamily="49" charset="0"/>
                <a:cs typeface="Consolas" panose="020B0609020204030204" pitchFamily="49" charset="0"/>
              </a:rPr>
              <a:t>    [] ()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"TaskB\n"; }, </a:t>
            </a:r>
          </a:p>
          <a:p>
            <a:r>
              <a:rPr lang="en-US" sz="2000" dirty="0">
                <a:latin typeface="Consolas" panose="020B0609020204030204" pitchFamily="49" charset="0"/>
                <a:cs typeface="Consolas" panose="020B0609020204030204" pitchFamily="49" charset="0"/>
              </a:rPr>
              <a:t>    [] ()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"TaskC\n"; }, </a:t>
            </a:r>
          </a:p>
          <a:p>
            <a:r>
              <a:rPr lang="en-US" sz="2000" dirty="0">
                <a:latin typeface="Consolas" panose="020B0609020204030204" pitchFamily="49" charset="0"/>
                <a:cs typeface="Consolas" panose="020B0609020204030204" pitchFamily="49" charset="0"/>
              </a:rPr>
              <a:t>    [] () {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a:t>
            </a:r>
            <a:r>
              <a:rPr lang="en-US" sz="2000" dirty="0" err="1">
                <a:latin typeface="Consolas" panose="020B0609020204030204" pitchFamily="49" charset="0"/>
                <a:cs typeface="Consolas" panose="020B0609020204030204" pitchFamily="49" charset="0"/>
              </a:rPr>
              <a:t>TaskD</a:t>
            </a:r>
            <a:r>
              <a:rPr lang="en-US" sz="2000" dirty="0">
                <a:latin typeface="Consolas" panose="020B0609020204030204" pitchFamily="49" charset="0"/>
                <a:cs typeface="Consolas" panose="020B0609020204030204" pitchFamily="49" charset="0"/>
              </a:rPr>
              <a:t>\n"; } </a:t>
            </a:r>
          </a:p>
          <a:p>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A.precede</a:t>
            </a:r>
            <a:r>
              <a:rPr lang="en-US" sz="2000" dirty="0">
                <a:latin typeface="Consolas" panose="020B0609020204030204" pitchFamily="49" charset="0"/>
                <a:cs typeface="Consolas" panose="020B0609020204030204" pitchFamily="49" charset="0"/>
              </a:rPr>
              <a:t>(B, C); </a:t>
            </a:r>
          </a:p>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D.succeed</a:t>
            </a:r>
            <a:r>
              <a:rPr lang="en-US" sz="2000" dirty="0">
                <a:latin typeface="Consolas" panose="020B0609020204030204" pitchFamily="49" charset="0"/>
                <a:cs typeface="Consolas" panose="020B0609020204030204" pitchFamily="49" charset="0"/>
              </a:rPr>
              <a:t>(B, C); </a:t>
            </a:r>
          </a:p>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executor.run</a:t>
            </a:r>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taskflow</a:t>
            </a:r>
            <a:r>
              <a:rPr lang="en-US" sz="2000" dirty="0">
                <a:latin typeface="Consolas" panose="020B0609020204030204" pitchFamily="49" charset="0"/>
                <a:cs typeface="Consolas" panose="020B0609020204030204" pitchFamily="49" charset="0"/>
              </a:rPr>
              <a:t>).wait(); </a:t>
            </a:r>
          </a:p>
          <a:p>
            <a:r>
              <a:rPr lang="en-US" sz="2000" dirty="0">
                <a:latin typeface="Consolas" panose="020B0609020204030204" pitchFamily="49" charset="0"/>
                <a:cs typeface="Consolas" panose="020B0609020204030204" pitchFamily="49" charset="0"/>
              </a:rPr>
              <a:t>  </a:t>
            </a:r>
            <a:r>
              <a:rPr lang="en-US" sz="2000" dirty="0">
                <a:solidFill>
                  <a:srgbClr val="0070C0"/>
                </a:solidFill>
                <a:latin typeface="Consolas" panose="020B0609020204030204" pitchFamily="49" charset="0"/>
                <a:cs typeface="Consolas" panose="020B0609020204030204" pitchFamily="49" charset="0"/>
              </a:rPr>
              <a:t>return</a:t>
            </a:r>
            <a:r>
              <a:rPr lang="en-US" sz="2000" dirty="0">
                <a:latin typeface="Consolas" panose="020B0609020204030204" pitchFamily="49" charset="0"/>
                <a:cs typeface="Consolas" panose="020B0609020204030204" pitchFamily="49" charset="0"/>
              </a:rPr>
              <a:t> 0; </a:t>
            </a:r>
          </a:p>
          <a:p>
            <a:r>
              <a:rPr lang="en-US" sz="2000" dirty="0">
                <a:latin typeface="Consolas" panose="020B0609020204030204" pitchFamily="49" charset="0"/>
                <a:cs typeface="Consolas" panose="020B0609020204030204" pitchFamily="49" charset="0"/>
              </a:rPr>
              <a:t>}</a:t>
            </a:r>
          </a:p>
        </p:txBody>
      </p:sp>
      <p:pic>
        <p:nvPicPr>
          <p:cNvPr id="13" name="Picture 2">
            <a:extLst>
              <a:ext uri="{FF2B5EF4-FFF2-40B4-BE49-F238E27FC236}">
                <a16:creationId xmlns:a16="http://schemas.microsoft.com/office/drawing/2014/main" id="{017A65EA-0428-F1E7-E87F-6B15CA5E1E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5246" y="2051314"/>
            <a:ext cx="4508555" cy="182866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1183F5D-F418-2216-2A87-4ECF7277F68E}"/>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T.-W. Huang, et. al, “Taskflow: A Lightweight Parallel and Heterogeneous Task Graph Computing System,” </a:t>
            </a:r>
            <a:r>
              <a:rPr lang="en-US" sz="1200" i="1" dirty="0">
                <a:latin typeface="Arial" panose="020B0604020202020204" pitchFamily="34" charset="0"/>
                <a:cs typeface="Arial" panose="020B0604020202020204" pitchFamily="34" charset="0"/>
              </a:rPr>
              <a:t>IEEE TPDS</a:t>
            </a:r>
            <a:r>
              <a:rPr lang="en-US" sz="1200" dirty="0">
                <a:latin typeface="Arial" panose="020B0604020202020204" pitchFamily="34" charset="0"/>
                <a:cs typeface="Arial" panose="020B0604020202020204" pitchFamily="34" charset="0"/>
              </a:rPr>
              <a:t>, 2022</a:t>
            </a:r>
          </a:p>
        </p:txBody>
      </p:sp>
      <p:grpSp>
        <p:nvGrpSpPr>
          <p:cNvPr id="5" name="Group 4">
            <a:extLst>
              <a:ext uri="{FF2B5EF4-FFF2-40B4-BE49-F238E27FC236}">
                <a16:creationId xmlns:a16="http://schemas.microsoft.com/office/drawing/2014/main" id="{6D1DE239-85AD-C487-EE1A-EABEB4C785CF}"/>
              </a:ext>
            </a:extLst>
          </p:cNvPr>
          <p:cNvGrpSpPr/>
          <p:nvPr/>
        </p:nvGrpSpPr>
        <p:grpSpPr>
          <a:xfrm>
            <a:off x="6845245" y="4687044"/>
            <a:ext cx="4513019" cy="1456223"/>
            <a:chOff x="6822421" y="4124614"/>
            <a:chExt cx="4531379" cy="1462147"/>
          </a:xfrm>
        </p:grpSpPr>
        <p:pic>
          <p:nvPicPr>
            <p:cNvPr id="6" name="stgp_dtgp.png" descr="stgp_dtgp.png">
              <a:extLst>
                <a:ext uri="{FF2B5EF4-FFF2-40B4-BE49-F238E27FC236}">
                  <a16:creationId xmlns:a16="http://schemas.microsoft.com/office/drawing/2014/main" id="{9E09DC90-F349-E613-8093-C345AC57E08A}"/>
                </a:ext>
              </a:extLst>
            </p:cNvPr>
            <p:cNvPicPr>
              <a:picLocks noChangeAspect="1"/>
            </p:cNvPicPr>
            <p:nvPr/>
          </p:nvPicPr>
          <p:blipFill rotWithShape="1">
            <a:blip r:embed="rId5"/>
            <a:srcRect l="31631" r="3217" b="70504"/>
            <a:stretch/>
          </p:blipFill>
          <p:spPr>
            <a:xfrm>
              <a:off x="6822421" y="4124614"/>
              <a:ext cx="4531378" cy="889725"/>
            </a:xfrm>
            <a:prstGeom prst="rect">
              <a:avLst/>
            </a:prstGeom>
            <a:ln w="12700">
              <a:miter lim="400000"/>
            </a:ln>
          </p:spPr>
        </p:pic>
        <p:cxnSp>
          <p:nvCxnSpPr>
            <p:cNvPr id="7" name="Straight Arrow Connector 6">
              <a:extLst>
                <a:ext uri="{FF2B5EF4-FFF2-40B4-BE49-F238E27FC236}">
                  <a16:creationId xmlns:a16="http://schemas.microsoft.com/office/drawing/2014/main" id="{419516EC-8B17-4CBA-879B-51C07EE77389}"/>
                </a:ext>
              </a:extLst>
            </p:cNvPr>
            <p:cNvCxnSpPr>
              <a:cxnSpLocks/>
            </p:cNvCxnSpPr>
            <p:nvPr/>
          </p:nvCxnSpPr>
          <p:spPr>
            <a:xfrm>
              <a:off x="6854699" y="5097464"/>
              <a:ext cx="4441344"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16D0E99-77F4-EA67-C63C-EE4A518E30CC}"/>
                </a:ext>
              </a:extLst>
            </p:cNvPr>
            <p:cNvSpPr txBox="1"/>
            <p:nvPr/>
          </p:nvSpPr>
          <p:spPr>
            <a:xfrm>
              <a:off x="11071196" y="4702534"/>
              <a:ext cx="282604" cy="291694"/>
            </a:xfrm>
            <a:prstGeom prst="rect">
              <a:avLst/>
            </a:prstGeom>
            <a:noFill/>
          </p:spPr>
          <p:txBody>
            <a:bodyPr wrap="square" rtlCol="0">
              <a:spAutoFit/>
            </a:bodyPr>
            <a:lstStyle/>
            <a:p>
              <a:r>
                <a:rPr lang="en-US" sz="1600" i="1" dirty="0">
                  <a:latin typeface="Arial" panose="020B0604020202020204" pitchFamily="34" charset="0"/>
                  <a:cs typeface="Arial" panose="020B0604020202020204" pitchFamily="34" charset="0"/>
                </a:rPr>
                <a:t>t</a:t>
              </a:r>
            </a:p>
          </p:txBody>
        </p:sp>
        <p:sp>
          <p:nvSpPr>
            <p:cNvPr id="9" name="Rectangle 8">
              <a:extLst>
                <a:ext uri="{FF2B5EF4-FFF2-40B4-BE49-F238E27FC236}">
                  <a16:creationId xmlns:a16="http://schemas.microsoft.com/office/drawing/2014/main" id="{AE79E28A-871A-3DD5-EAF3-F7A29636C709}"/>
                </a:ext>
              </a:extLst>
            </p:cNvPr>
            <p:cNvSpPr/>
            <p:nvPr/>
          </p:nvSpPr>
          <p:spPr>
            <a:xfrm>
              <a:off x="6854700" y="5241535"/>
              <a:ext cx="2342002" cy="34522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Task construction</a:t>
              </a:r>
            </a:p>
          </p:txBody>
        </p:sp>
        <p:sp>
          <p:nvSpPr>
            <p:cNvPr id="10" name="Rectangle 9">
              <a:extLst>
                <a:ext uri="{FF2B5EF4-FFF2-40B4-BE49-F238E27FC236}">
                  <a16:creationId xmlns:a16="http://schemas.microsoft.com/office/drawing/2014/main" id="{F01958D8-3B44-E138-D3EC-7C57CFDA5530}"/>
                </a:ext>
              </a:extLst>
            </p:cNvPr>
            <p:cNvSpPr/>
            <p:nvPr/>
          </p:nvSpPr>
          <p:spPr>
            <a:xfrm>
              <a:off x="9406626" y="5241535"/>
              <a:ext cx="1851285" cy="345226"/>
            </a:xfrm>
            <a:prstGeom prst="rect">
              <a:avLst/>
            </a:prstGeom>
            <a:solidFill>
              <a:schemeClr val="bg2">
                <a:lumMod val="75000"/>
              </a:schemeClr>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Task execution</a:t>
              </a:r>
            </a:p>
          </p:txBody>
        </p:sp>
      </p:grpSp>
      <p:grpSp>
        <p:nvGrpSpPr>
          <p:cNvPr id="11" name="Group 10">
            <a:extLst>
              <a:ext uri="{FF2B5EF4-FFF2-40B4-BE49-F238E27FC236}">
                <a16:creationId xmlns:a16="http://schemas.microsoft.com/office/drawing/2014/main" id="{71221C65-08DD-6873-8802-977D26A7340C}"/>
              </a:ext>
            </a:extLst>
          </p:cNvPr>
          <p:cNvGrpSpPr/>
          <p:nvPr/>
        </p:nvGrpSpPr>
        <p:grpSpPr>
          <a:xfrm rot="5400000">
            <a:off x="6912806" y="3634513"/>
            <a:ext cx="1125735" cy="704776"/>
            <a:chOff x="4568566" y="5092708"/>
            <a:chExt cx="1469745" cy="704776"/>
          </a:xfrm>
        </p:grpSpPr>
        <p:sp>
          <p:nvSpPr>
            <p:cNvPr id="12" name="Right Arrow 11">
              <a:extLst>
                <a:ext uri="{FF2B5EF4-FFF2-40B4-BE49-F238E27FC236}">
                  <a16:creationId xmlns:a16="http://schemas.microsoft.com/office/drawing/2014/main" id="{BEC1C74D-ADCD-45B4-EB25-3DDDC56129C8}"/>
                </a:ext>
              </a:extLst>
            </p:cNvPr>
            <p:cNvSpPr/>
            <p:nvPr/>
          </p:nvSpPr>
          <p:spPr>
            <a:xfrm>
              <a:off x="4669100" y="5092708"/>
              <a:ext cx="1369211" cy="704776"/>
            </a:xfrm>
            <a:prstGeom prst="right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40F8E8AA-49D7-7C6B-0BB1-0869031A94AA}"/>
                </a:ext>
              </a:extLst>
            </p:cNvPr>
            <p:cNvSpPr txBox="1"/>
            <p:nvPr/>
          </p:nvSpPr>
          <p:spPr>
            <a:xfrm>
              <a:off x="4568566" y="5260430"/>
              <a:ext cx="1467791" cy="369332"/>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STGP</a:t>
              </a:r>
            </a:p>
          </p:txBody>
        </p:sp>
      </p:grpSp>
      <p:sp>
        <p:nvSpPr>
          <p:cNvPr id="15" name="Rectangle 14">
            <a:extLst>
              <a:ext uri="{FF2B5EF4-FFF2-40B4-BE49-F238E27FC236}">
                <a16:creationId xmlns:a16="http://schemas.microsoft.com/office/drawing/2014/main" id="{216C63E8-8A93-D421-6044-F86507BB43E3}"/>
              </a:ext>
            </a:extLst>
          </p:cNvPr>
          <p:cNvSpPr/>
          <p:nvPr/>
        </p:nvSpPr>
        <p:spPr>
          <a:xfrm>
            <a:off x="6779173" y="4728088"/>
            <a:ext cx="4584054" cy="1520481"/>
          </a:xfrm>
          <a:prstGeom prst="rect">
            <a:avLst/>
          </a:prstGeom>
          <a:noFill/>
          <a:ln w="12700">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092781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61F3D3-D988-4E33-9386-B5B2BD0B03C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F54C3DEC-0841-F6CD-8678-CCB7E84C9EC4}"/>
              </a:ext>
            </a:extLst>
          </p:cNvPr>
          <p:cNvSpPr txBox="1"/>
          <p:nvPr/>
        </p:nvSpPr>
        <p:spPr>
          <a:xfrm>
            <a:off x="6931135" y="4379540"/>
            <a:ext cx="248786" cy="369332"/>
          </a:xfrm>
          <a:prstGeom prst="rect">
            <a:avLst/>
          </a:prstGeom>
          <a:noFill/>
        </p:spPr>
        <p:txBody>
          <a:bodyPr wrap="none" rtlCol="0">
            <a:spAutoFit/>
          </a:bodyPr>
          <a:lstStyle/>
          <a:p>
            <a:r>
              <a:rPr lang="en-US" i="1" dirty="0">
                <a:latin typeface="Arial" panose="020B0604020202020204" pitchFamily="34" charset="0"/>
                <a:cs typeface="Arial" panose="020B0604020202020204" pitchFamily="34" charset="0"/>
              </a:rPr>
              <a:t>t</a:t>
            </a:r>
          </a:p>
        </p:txBody>
      </p:sp>
      <p:sp>
        <p:nvSpPr>
          <p:cNvPr id="13" name="Rectangle 12">
            <a:extLst>
              <a:ext uri="{FF2B5EF4-FFF2-40B4-BE49-F238E27FC236}">
                <a16:creationId xmlns:a16="http://schemas.microsoft.com/office/drawing/2014/main" id="{4ABA9CE2-5929-0C9F-6583-D7C5A90C74E9}"/>
              </a:ext>
            </a:extLst>
          </p:cNvPr>
          <p:cNvSpPr/>
          <p:nvPr/>
        </p:nvSpPr>
        <p:spPr>
          <a:xfrm>
            <a:off x="6950590" y="3437021"/>
            <a:ext cx="4403210" cy="1792705"/>
          </a:xfrm>
          <a:prstGeom prst="rect">
            <a:avLst/>
          </a:prstGeom>
          <a:noFill/>
          <a:ln w="12700">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25915DA-B294-8C5E-8E47-D2B41278FF5B}"/>
              </a:ext>
            </a:extLst>
          </p:cNvPr>
          <p:cNvSpPr>
            <a:spLocks noGrp="1"/>
          </p:cNvSpPr>
          <p:nvPr>
            <p:ph type="title"/>
          </p:nvPr>
        </p:nvSpPr>
        <p:spPr/>
        <p:txBody>
          <a:bodyPr>
            <a:normAutofit/>
          </a:bodyPr>
          <a:lstStyle/>
          <a:p>
            <a:r>
              <a:rPr lang="en-US" sz="2800" dirty="0" err="1"/>
              <a:t>AsyncTask</a:t>
            </a:r>
            <a:r>
              <a:rPr lang="en-US" sz="2800" dirty="0"/>
              <a:t>: Dynamic Task Graph Programming in Taskflow</a:t>
            </a:r>
            <a:endParaRPr lang="en-US" sz="2800" baseline="30000" dirty="0"/>
          </a:p>
        </p:txBody>
      </p:sp>
      <p:sp>
        <p:nvSpPr>
          <p:cNvPr id="4" name="Rectangle 3">
            <a:extLst>
              <a:ext uri="{FF2B5EF4-FFF2-40B4-BE49-F238E27FC236}">
                <a16:creationId xmlns:a16="http://schemas.microsoft.com/office/drawing/2014/main" id="{3D01430F-F8D9-7004-F0DA-895A5ABC59E6}"/>
              </a:ext>
            </a:extLst>
          </p:cNvPr>
          <p:cNvSpPr/>
          <p:nvPr/>
        </p:nvSpPr>
        <p:spPr>
          <a:xfrm>
            <a:off x="838200" y="1449947"/>
            <a:ext cx="10515600" cy="5078313"/>
          </a:xfrm>
          <a:prstGeom prst="rect">
            <a:avLst/>
          </a:prstGeom>
        </p:spPr>
        <p:txBody>
          <a:bodyPr wrap="square">
            <a:spAutoFit/>
          </a:bodyPr>
          <a:lstStyle/>
          <a:p>
            <a:r>
              <a:rPr lang="en-US" dirty="0">
                <a:solidFill>
                  <a:schemeClr val="accent6">
                    <a:lumMod val="75000"/>
                  </a:schemeClr>
                </a:solidFill>
                <a:latin typeface="Consolas" panose="020B0609020204030204" pitchFamily="49" charset="0"/>
                <a:cs typeface="Consolas" panose="020B0609020204030204" pitchFamily="49" charset="0"/>
              </a:rPr>
              <a:t>// Live: </a:t>
            </a:r>
            <a:r>
              <a:rPr lang="en-US" dirty="0">
                <a:solidFill>
                  <a:schemeClr val="tx1">
                    <a:lumMod val="50000"/>
                    <a:lumOff val="50000"/>
                  </a:schemeClr>
                </a:solidFill>
                <a:latin typeface="Consolas" panose="020B0609020204030204" pitchFamily="49" charset="0"/>
                <a:cs typeface="Consolas" panose="020B0609020204030204" pitchFamily="49" charset="0"/>
                <a:hlinkClick r:id="rId3"/>
              </a:rPr>
              <a:t>https://godbolt.org/z/j76ThGbWK</a:t>
            </a:r>
            <a:endParaRPr lang="en-US" dirty="0">
              <a:latin typeface="Consolas" panose="020B0609020204030204" pitchFamily="49" charset="0"/>
              <a:cs typeface="Consolas" panose="020B0609020204030204" pitchFamily="49" charset="0"/>
            </a:endParaRPr>
          </a:p>
          <a:p>
            <a:endParaRPr lang="en-US" dirty="0">
              <a:latin typeface="Consolas" panose="020B0609020204030204" pitchFamily="49" charset="0"/>
              <a:cs typeface="Consolas" panose="020B0609020204030204" pitchFamily="49" charset="0"/>
            </a:endParaRPr>
          </a:p>
          <a:p>
            <a:r>
              <a:rPr lang="en-US" dirty="0" err="1">
                <a:latin typeface="Consolas" panose="020B0609020204030204" pitchFamily="49" charset="0"/>
                <a:cs typeface="Consolas" panose="020B0609020204030204" pitchFamily="49" charset="0"/>
              </a:rPr>
              <a:t>tf</a:t>
            </a:r>
            <a:r>
              <a:rPr lang="en-US" dirty="0">
                <a:latin typeface="Consolas" panose="020B0609020204030204" pitchFamily="49" charset="0"/>
                <a:cs typeface="Consolas" panose="020B0609020204030204" pitchFamily="49" charset="0"/>
              </a:rPr>
              <a:t>::Executor executor;  </a:t>
            </a:r>
          </a:p>
          <a:p>
            <a:endParaRPr lang="en-US" dirty="0">
              <a:latin typeface="Consolas" panose="020B0609020204030204" pitchFamily="49" charset="0"/>
              <a:cs typeface="Consolas" panose="020B0609020204030204" pitchFamily="49" charset="0"/>
            </a:endParaRP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A = </a:t>
            </a:r>
            <a:r>
              <a:rPr lang="en-US" dirty="0" err="1">
                <a:latin typeface="Consolas" panose="020B0609020204030204" pitchFamily="49" charset="0"/>
                <a:cs typeface="Consolas" panose="020B0609020204030204" pitchFamily="49" charset="0"/>
              </a:rPr>
              <a:t>executor.</a:t>
            </a:r>
            <a:r>
              <a:rPr lang="en-US" dirty="0" err="1">
                <a:solidFill>
                  <a:srgbClr val="0070C0"/>
                </a:solidFill>
                <a:latin typeface="Consolas" panose="020B0609020204030204" pitchFamily="49" charset="0"/>
                <a:cs typeface="Consolas" panose="020B0609020204030204" pitchFamily="49" charset="0"/>
              </a:rPr>
              <a:t>silent_dependent_async</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a:t>
            </a:r>
            <a:r>
              <a:rPr lang="en-US" dirty="0" err="1">
                <a:latin typeface="Consolas" panose="020B0609020204030204" pitchFamily="49" charset="0"/>
                <a:cs typeface="Consolas" panose="020B0609020204030204" pitchFamily="49" charset="0"/>
              </a:rPr>
              <a:t>TaskA</a:t>
            </a:r>
            <a:r>
              <a:rPr lang="en-US" dirty="0">
                <a:latin typeface="Consolas" panose="020B0609020204030204" pitchFamily="49" charset="0"/>
                <a:cs typeface="Consolas" panose="020B0609020204030204" pitchFamily="49" charset="0"/>
              </a:rPr>
              <a:t>\n"; </a:t>
            </a:r>
          </a:p>
          <a:p>
            <a:r>
              <a:rPr lang="en-US" dirty="0">
                <a:latin typeface="Consolas" panose="020B0609020204030204" pitchFamily="49" charset="0"/>
                <a:cs typeface="Consolas" panose="020B0609020204030204" pitchFamily="49" charset="0"/>
              </a:rPr>
              <a:t>});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B = </a:t>
            </a:r>
            <a:r>
              <a:rPr lang="en-US" dirty="0" err="1">
                <a:latin typeface="Consolas" panose="020B0609020204030204" pitchFamily="49" charset="0"/>
                <a:cs typeface="Consolas" panose="020B0609020204030204" pitchFamily="49" charset="0"/>
              </a:rPr>
              <a:t>executor.</a:t>
            </a:r>
            <a:r>
              <a:rPr lang="en-US" dirty="0" err="1">
                <a:solidFill>
                  <a:srgbClr val="0070C0"/>
                </a:solidFill>
                <a:latin typeface="Consolas" panose="020B0609020204030204" pitchFamily="49" charset="0"/>
                <a:cs typeface="Consolas" panose="020B0609020204030204" pitchFamily="49" charset="0"/>
              </a:rPr>
              <a:t>silent_dependent_async</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a:t>
            </a:r>
            <a:r>
              <a:rPr lang="en-US" dirty="0" err="1">
                <a:latin typeface="Consolas" panose="020B0609020204030204" pitchFamily="49" charset="0"/>
                <a:cs typeface="Consolas" panose="020B0609020204030204" pitchFamily="49" charset="0"/>
              </a:rPr>
              <a:t>TaskB</a:t>
            </a:r>
            <a:r>
              <a:rPr lang="en-US" dirty="0">
                <a:latin typeface="Consolas" panose="020B0609020204030204" pitchFamily="49" charset="0"/>
                <a:cs typeface="Consolas" panose="020B0609020204030204" pitchFamily="49" charset="0"/>
              </a:rPr>
              <a:t>\n"; </a:t>
            </a:r>
          </a:p>
          <a:p>
            <a:r>
              <a:rPr lang="en-US" dirty="0">
                <a:latin typeface="Consolas" panose="020B0609020204030204" pitchFamily="49" charset="0"/>
                <a:cs typeface="Consolas" panose="020B0609020204030204" pitchFamily="49" charset="0"/>
              </a:rPr>
              <a:t>}, A);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C = </a:t>
            </a:r>
            <a:r>
              <a:rPr lang="en-US" dirty="0" err="1">
                <a:latin typeface="Consolas" panose="020B0609020204030204" pitchFamily="49" charset="0"/>
                <a:cs typeface="Consolas" panose="020B0609020204030204" pitchFamily="49" charset="0"/>
              </a:rPr>
              <a:t>executor.</a:t>
            </a:r>
            <a:r>
              <a:rPr lang="en-US" dirty="0" err="1">
                <a:solidFill>
                  <a:srgbClr val="0070C0"/>
                </a:solidFill>
                <a:latin typeface="Consolas" panose="020B0609020204030204" pitchFamily="49" charset="0"/>
                <a:cs typeface="Consolas" panose="020B0609020204030204" pitchFamily="49" charset="0"/>
              </a:rPr>
              <a:t>silent_dependent_async</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a:t>
            </a:r>
            <a:r>
              <a:rPr lang="en-US" dirty="0" err="1">
                <a:latin typeface="Consolas" panose="020B0609020204030204" pitchFamily="49" charset="0"/>
                <a:cs typeface="Consolas" panose="020B0609020204030204" pitchFamily="49" charset="0"/>
              </a:rPr>
              <a:t>TaskC</a:t>
            </a:r>
            <a:r>
              <a:rPr lang="en-US" dirty="0">
                <a:latin typeface="Consolas" panose="020B0609020204030204" pitchFamily="49" charset="0"/>
                <a:cs typeface="Consolas" panose="020B0609020204030204" pitchFamily="49" charset="0"/>
              </a:rPr>
              <a:t>\n"; </a:t>
            </a:r>
          </a:p>
          <a:p>
            <a:r>
              <a:rPr lang="en-US" dirty="0">
                <a:latin typeface="Consolas" panose="020B0609020204030204" pitchFamily="49" charset="0"/>
                <a:cs typeface="Consolas" panose="020B0609020204030204" pitchFamily="49" charset="0"/>
              </a:rPr>
              <a:t>}, A);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[D, Fu] = </a:t>
            </a:r>
            <a:r>
              <a:rPr lang="en-US" dirty="0" err="1">
                <a:latin typeface="Consolas" panose="020B0609020204030204" pitchFamily="49" charset="0"/>
                <a:cs typeface="Consolas" panose="020B0609020204030204" pitchFamily="49" charset="0"/>
              </a:rPr>
              <a:t>executor.</a:t>
            </a:r>
            <a:r>
              <a:rPr lang="en-US" dirty="0" err="1">
                <a:solidFill>
                  <a:srgbClr val="0070C0"/>
                </a:solidFill>
                <a:latin typeface="Consolas" panose="020B0609020204030204" pitchFamily="49" charset="0"/>
                <a:cs typeface="Consolas" panose="020B0609020204030204" pitchFamily="49" charset="0"/>
              </a:rPr>
              <a:t>dependent_async</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a:t>
            </a:r>
            <a:r>
              <a:rPr lang="en-US" dirty="0" err="1">
                <a:latin typeface="Consolas" panose="020B0609020204030204" pitchFamily="49" charset="0"/>
                <a:cs typeface="Consolas" panose="020B0609020204030204" pitchFamily="49" charset="0"/>
              </a:rPr>
              <a:t>TaskD</a:t>
            </a:r>
            <a:r>
              <a:rPr lang="en-US" dirty="0">
                <a:latin typeface="Consolas" panose="020B0609020204030204" pitchFamily="49" charset="0"/>
                <a:cs typeface="Consolas" panose="020B0609020204030204" pitchFamily="49" charset="0"/>
              </a:rPr>
              <a:t>\n"; </a:t>
            </a:r>
          </a:p>
          <a:p>
            <a:r>
              <a:rPr lang="en-US" dirty="0">
                <a:latin typeface="Consolas" panose="020B0609020204030204" pitchFamily="49" charset="0"/>
                <a:cs typeface="Consolas" panose="020B0609020204030204" pitchFamily="49" charset="0"/>
              </a:rPr>
              <a:t>}, B, C); </a:t>
            </a:r>
          </a:p>
          <a:p>
            <a:endParaRPr lang="en-US" dirty="0">
              <a:latin typeface="Consolas" panose="020B0609020204030204" pitchFamily="49" charset="0"/>
              <a:cs typeface="Consolas" panose="020B0609020204030204" pitchFamily="49" charset="0"/>
            </a:endParaRPr>
          </a:p>
          <a:p>
            <a:r>
              <a:rPr lang="en-US" dirty="0" err="1">
                <a:latin typeface="Consolas" panose="020B0609020204030204" pitchFamily="49" charset="0"/>
                <a:cs typeface="Consolas" panose="020B0609020204030204" pitchFamily="49" charset="0"/>
              </a:rPr>
              <a:t>Fu.</a:t>
            </a:r>
            <a:r>
              <a:rPr lang="en-US" dirty="0" err="1">
                <a:solidFill>
                  <a:srgbClr val="0070C0"/>
                </a:solidFill>
                <a:latin typeface="Consolas" panose="020B0609020204030204" pitchFamily="49" charset="0"/>
                <a:cs typeface="Consolas" panose="020B0609020204030204" pitchFamily="49" charset="0"/>
              </a:rPr>
              <a:t>wait</a:t>
            </a:r>
            <a:r>
              <a:rPr lang="en-US" dirty="0">
                <a:latin typeface="Consolas" panose="020B0609020204030204" pitchFamily="49" charset="0"/>
                <a:cs typeface="Consolas" panose="020B0609020204030204" pitchFamily="49" charset="0"/>
              </a:rPr>
              <a:t>(); </a:t>
            </a:r>
          </a:p>
        </p:txBody>
      </p:sp>
      <p:cxnSp>
        <p:nvCxnSpPr>
          <p:cNvPr id="9" name="Straight Arrow Connector 8">
            <a:extLst>
              <a:ext uri="{FF2B5EF4-FFF2-40B4-BE49-F238E27FC236}">
                <a16:creationId xmlns:a16="http://schemas.microsoft.com/office/drawing/2014/main" id="{6EAD9C38-FC27-A3B7-E3AC-0E7593B89036}"/>
              </a:ext>
            </a:extLst>
          </p:cNvPr>
          <p:cNvCxnSpPr/>
          <p:nvPr/>
        </p:nvCxnSpPr>
        <p:spPr>
          <a:xfrm>
            <a:off x="7213739" y="4592291"/>
            <a:ext cx="393372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228786FC-82D6-9C5E-0C62-009103BEADE7}"/>
              </a:ext>
            </a:extLst>
          </p:cNvPr>
          <p:cNvSpPr/>
          <p:nvPr/>
        </p:nvSpPr>
        <p:spPr>
          <a:xfrm>
            <a:off x="7213739" y="4683210"/>
            <a:ext cx="2078851" cy="34522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Task construction</a:t>
            </a:r>
          </a:p>
        </p:txBody>
      </p:sp>
      <p:pic>
        <p:nvPicPr>
          <p:cNvPr id="3" name="stgp_dtgp.png" descr="stgp_dtgp.png">
            <a:extLst>
              <a:ext uri="{FF2B5EF4-FFF2-40B4-BE49-F238E27FC236}">
                <a16:creationId xmlns:a16="http://schemas.microsoft.com/office/drawing/2014/main" id="{6B641980-D565-0367-AD14-413737FDEBA3}"/>
              </a:ext>
            </a:extLst>
          </p:cNvPr>
          <p:cNvPicPr>
            <a:picLocks noChangeAspect="1"/>
          </p:cNvPicPr>
          <p:nvPr/>
        </p:nvPicPr>
        <p:blipFill rotWithShape="1">
          <a:blip r:embed="rId4"/>
          <a:srcRect l="31879" t="47010" b="14167"/>
          <a:stretch/>
        </p:blipFill>
        <p:spPr>
          <a:xfrm>
            <a:off x="7205519" y="3502773"/>
            <a:ext cx="4125007" cy="1019596"/>
          </a:xfrm>
          <a:prstGeom prst="rect">
            <a:avLst/>
          </a:prstGeom>
          <a:ln w="12700">
            <a:miter lim="400000"/>
          </a:ln>
        </p:spPr>
      </p:pic>
      <p:pic>
        <p:nvPicPr>
          <p:cNvPr id="8" name="Picture 2">
            <a:extLst>
              <a:ext uri="{FF2B5EF4-FFF2-40B4-BE49-F238E27FC236}">
                <a16:creationId xmlns:a16="http://schemas.microsoft.com/office/drawing/2014/main" id="{52DF0D47-BC9D-65BE-8A33-E9F7106C094E}"/>
              </a:ext>
            </a:extLst>
          </p:cNvPr>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950589" y="1500017"/>
            <a:ext cx="4403211" cy="1785938"/>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EB97F6CE-4BDD-F0C0-D0BD-4734D4CD39E7}"/>
              </a:ext>
            </a:extLst>
          </p:cNvPr>
          <p:cNvSpPr txBox="1"/>
          <p:nvPr/>
        </p:nvSpPr>
        <p:spPr>
          <a:xfrm>
            <a:off x="6931135" y="5566165"/>
            <a:ext cx="4422666" cy="646331"/>
          </a:xfrm>
          <a:prstGeom prst="rect">
            <a:avLst/>
          </a:prstGeom>
          <a:solidFill>
            <a:srgbClr val="0070C0"/>
          </a:solidFill>
          <a:ln>
            <a:solidFill>
              <a:srgbClr val="0070C0"/>
            </a:solidFill>
          </a:ln>
        </p:spPr>
        <p:txBody>
          <a:bodyPr wrap="square" rtlCol="0">
            <a:spAutoFit/>
          </a:bodyPr>
          <a:lstStyle/>
          <a:p>
            <a:r>
              <a:rPr lang="en-US" dirty="0">
                <a:solidFill>
                  <a:schemeClr val="bg1"/>
                </a:solidFill>
                <a:latin typeface="Arial" panose="020B0604020202020204" pitchFamily="34" charset="0"/>
                <a:cs typeface="Arial" panose="020B0604020202020204" pitchFamily="34" charset="0"/>
              </a:rPr>
              <a:t>Specify variable task dependencies using C++ variadic parameter pack</a:t>
            </a:r>
          </a:p>
        </p:txBody>
      </p:sp>
      <p:sp>
        <p:nvSpPr>
          <p:cNvPr id="12" name="Rectangle 11">
            <a:extLst>
              <a:ext uri="{FF2B5EF4-FFF2-40B4-BE49-F238E27FC236}">
                <a16:creationId xmlns:a16="http://schemas.microsoft.com/office/drawing/2014/main" id="{D77D94E1-4E22-2F17-684A-24341724EDBB}"/>
              </a:ext>
            </a:extLst>
          </p:cNvPr>
          <p:cNvSpPr/>
          <p:nvPr/>
        </p:nvSpPr>
        <p:spPr>
          <a:xfrm>
            <a:off x="7899935" y="4985342"/>
            <a:ext cx="2013338" cy="345226"/>
          </a:xfrm>
          <a:prstGeom prst="rect">
            <a:avLst/>
          </a:prstGeom>
          <a:solidFill>
            <a:schemeClr val="bg2">
              <a:lumMod val="75000"/>
            </a:schemeClr>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Task execution</a:t>
            </a:r>
          </a:p>
        </p:txBody>
      </p:sp>
      <p:sp>
        <p:nvSpPr>
          <p:cNvPr id="7" name="TextBox 6">
            <a:extLst>
              <a:ext uri="{FF2B5EF4-FFF2-40B4-BE49-F238E27FC236}">
                <a16:creationId xmlns:a16="http://schemas.microsoft.com/office/drawing/2014/main" id="{886BC772-C158-3B19-D6C7-E32AA8A2E219}"/>
              </a:ext>
            </a:extLst>
          </p:cNvPr>
          <p:cNvSpPr txBox="1"/>
          <p:nvPr/>
        </p:nvSpPr>
        <p:spPr>
          <a:xfrm>
            <a:off x="9999115" y="4009605"/>
            <a:ext cx="1451038" cy="369332"/>
          </a:xfrm>
          <a:prstGeom prst="rect">
            <a:avLst/>
          </a:prstGeom>
          <a:noFill/>
        </p:spPr>
        <p:txBody>
          <a:bodyPr wrap="none" rtlCol="0">
            <a:spAutoFit/>
          </a:bodyPr>
          <a:lstStyle/>
          <a:p>
            <a:r>
              <a:rPr lang="en-US" dirty="0" err="1">
                <a:latin typeface="Consolas" panose="020B0609020204030204" pitchFamily="49" charset="0"/>
                <a:cs typeface="Consolas" panose="020B0609020204030204" pitchFamily="49" charset="0"/>
              </a:rPr>
              <a:t>Fu.</a:t>
            </a:r>
            <a:r>
              <a:rPr lang="en-US" dirty="0" err="1">
                <a:solidFill>
                  <a:srgbClr val="0070C0"/>
                </a:solidFill>
                <a:latin typeface="Consolas" panose="020B0609020204030204" pitchFamily="49" charset="0"/>
                <a:cs typeface="Consolas" panose="020B0609020204030204" pitchFamily="49" charset="0"/>
              </a:rPr>
              <a:t>wait</a:t>
            </a:r>
            <a:r>
              <a:rPr lang="en-US" dirty="0">
                <a:latin typeface="Consolas" panose="020B0609020204030204" pitchFamily="49" charset="0"/>
                <a:cs typeface="Consolas" panose="020B0609020204030204" pitchFamily="49" charset="0"/>
              </a:rPr>
              <a:t>();</a:t>
            </a:r>
          </a:p>
        </p:txBody>
      </p:sp>
      <p:cxnSp>
        <p:nvCxnSpPr>
          <p:cNvPr id="10" name="Straight Arrow Connector 9">
            <a:extLst>
              <a:ext uri="{FF2B5EF4-FFF2-40B4-BE49-F238E27FC236}">
                <a16:creationId xmlns:a16="http://schemas.microsoft.com/office/drawing/2014/main" id="{301AE27A-0346-462C-C478-4F704F0FCD9C}"/>
              </a:ext>
            </a:extLst>
          </p:cNvPr>
          <p:cNvCxnSpPr>
            <a:cxnSpLocks/>
          </p:cNvCxnSpPr>
          <p:nvPr/>
        </p:nvCxnSpPr>
        <p:spPr>
          <a:xfrm flipV="1">
            <a:off x="10005437" y="3213100"/>
            <a:ext cx="0" cy="2247900"/>
          </a:xfrm>
          <a:prstGeom prst="straightConnector1">
            <a:avLst/>
          </a:prstGeom>
          <a:ln w="3175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6EFBB7D-F9F5-09A6-9CBC-83D4F59CB6B3}"/>
              </a:ext>
            </a:extLst>
          </p:cNvPr>
          <p:cNvCxnSpPr>
            <a:cxnSpLocks/>
          </p:cNvCxnSpPr>
          <p:nvPr/>
        </p:nvCxnSpPr>
        <p:spPr>
          <a:xfrm flipH="1">
            <a:off x="2070538" y="5780471"/>
            <a:ext cx="4860597" cy="0"/>
          </a:xfrm>
          <a:prstGeom prst="straightConnector1">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9163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par>
                                <p:cTn id="8" presetID="3" presetClass="entr" presetSubtype="1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blinds(horizontal)">
                                      <p:cBhvr>
                                        <p:cTn id="18" dur="500"/>
                                        <p:tgtEl>
                                          <p:spTgt spid="13"/>
                                        </p:tgtEl>
                                      </p:cBhvr>
                                    </p:animEffect>
                                  </p:childTnLst>
                                </p:cTn>
                              </p:par>
                              <p:par>
                                <p:cTn id="19" presetID="3" presetClass="entr" presetSubtype="1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blinds(horizontal)">
                                      <p:cBhvr>
                                        <p:cTn id="21" dur="500"/>
                                        <p:tgtEl>
                                          <p:spTgt spid="9"/>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blinds(horizontal)">
                                      <p:cBhvr>
                                        <p:cTn id="24" dur="500"/>
                                        <p:tgtEl>
                                          <p:spTgt spid="11"/>
                                        </p:tgtEl>
                                      </p:cBhvr>
                                    </p:animEffect>
                                  </p:childTnLst>
                                </p:cTn>
                              </p:par>
                              <p:par>
                                <p:cTn id="25" presetID="3" presetClass="entr" presetSubtype="10" fill="hold" nodeType="with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blinds(horizontal)">
                                      <p:cBhvr>
                                        <p:cTn id="30" dur="500"/>
                                        <p:tgtEl>
                                          <p:spTgt spid="12"/>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blinds(horizontal)">
                                      <p:cBhvr>
                                        <p:cTn id="33" dur="500"/>
                                        <p:tgtEl>
                                          <p:spTgt spid="7"/>
                                        </p:tgtEl>
                                      </p:cBhvr>
                                    </p:animEffect>
                                  </p:childTnLst>
                                </p:cTn>
                              </p:par>
                              <p:par>
                                <p:cTn id="34" presetID="3" presetClass="entr" presetSubtype="10" fill="hold"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linds(horizontal)">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p:bldP spid="11" grpId="0" animBg="1"/>
      <p:bldP spid="18" grpId="0" animBg="1"/>
      <p:bldP spid="12" grpId="0" animBg="1"/>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9E602-4B1B-F6F2-C00C-C5DC137F046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8A18C9E6-7A12-F29B-886E-99237B0AC2A8}"/>
              </a:ext>
            </a:extLst>
          </p:cNvPr>
          <p:cNvSpPr>
            <a:spLocks noGrp="1"/>
          </p:cNvSpPr>
          <p:nvPr>
            <p:ph type="title"/>
          </p:nvPr>
        </p:nvSpPr>
        <p:spPr/>
        <p:txBody>
          <a:bodyPr>
            <a:normAutofit/>
          </a:bodyPr>
          <a:lstStyle/>
          <a:p>
            <a:r>
              <a:rPr lang="en-US" dirty="0"/>
              <a:t>Wait for All Tasks to Finish</a:t>
            </a:r>
          </a:p>
        </p:txBody>
      </p:sp>
      <p:sp>
        <p:nvSpPr>
          <p:cNvPr id="15" name="Rectangle 14">
            <a:extLst>
              <a:ext uri="{FF2B5EF4-FFF2-40B4-BE49-F238E27FC236}">
                <a16:creationId xmlns:a16="http://schemas.microsoft.com/office/drawing/2014/main" id="{1EC7B83E-374F-2A59-8F6F-A05EEBED809B}"/>
              </a:ext>
            </a:extLst>
          </p:cNvPr>
          <p:cNvSpPr/>
          <p:nvPr/>
        </p:nvSpPr>
        <p:spPr>
          <a:xfrm>
            <a:off x="838200" y="1449947"/>
            <a:ext cx="10515600" cy="4801314"/>
          </a:xfrm>
          <a:prstGeom prst="rect">
            <a:avLst/>
          </a:prstGeom>
        </p:spPr>
        <p:txBody>
          <a:bodyPr wrap="square">
            <a:spAutoFit/>
          </a:bodyPr>
          <a:lstStyle/>
          <a:p>
            <a:r>
              <a:rPr lang="en-US" dirty="0">
                <a:solidFill>
                  <a:schemeClr val="accent6">
                    <a:lumMod val="75000"/>
                  </a:schemeClr>
                </a:solidFill>
                <a:latin typeface="Consolas" panose="020B0609020204030204" pitchFamily="49" charset="0"/>
                <a:cs typeface="Consolas" panose="020B0609020204030204" pitchFamily="49" charset="0"/>
              </a:rPr>
              <a:t>// Live: </a:t>
            </a:r>
            <a:r>
              <a:rPr lang="en-US" dirty="0">
                <a:solidFill>
                  <a:schemeClr val="tx1">
                    <a:lumMod val="50000"/>
                    <a:lumOff val="50000"/>
                  </a:schemeClr>
                </a:solidFill>
                <a:latin typeface="Consolas" panose="020B0609020204030204" pitchFamily="49" charset="0"/>
                <a:cs typeface="Consolas" panose="020B0609020204030204" pitchFamily="49" charset="0"/>
                <a:hlinkClick r:id="rId3"/>
              </a:rPr>
              <a:t>https://godbolt.org/z/T87PrTarx</a:t>
            </a:r>
            <a:r>
              <a:rPr lang="en-US" dirty="0">
                <a:solidFill>
                  <a:schemeClr val="tx1">
                    <a:lumMod val="50000"/>
                    <a:lumOff val="50000"/>
                  </a:schemeClr>
                </a:solidFill>
                <a:latin typeface="Consolas" panose="020B0609020204030204" pitchFamily="49" charset="0"/>
                <a:cs typeface="Consolas" panose="020B0609020204030204" pitchFamily="49" charset="0"/>
              </a:rPr>
              <a:t> </a:t>
            </a:r>
          </a:p>
          <a:p>
            <a:endParaRPr lang="en-US" dirty="0">
              <a:latin typeface="Consolas" panose="020B0609020204030204" pitchFamily="49" charset="0"/>
              <a:cs typeface="Consolas" panose="020B0609020204030204" pitchFamily="49" charset="0"/>
            </a:endParaRPr>
          </a:p>
          <a:p>
            <a:r>
              <a:rPr lang="en-US" dirty="0" err="1">
                <a:latin typeface="Consolas" panose="020B0609020204030204" pitchFamily="49" charset="0"/>
                <a:cs typeface="Consolas" panose="020B0609020204030204" pitchFamily="49" charset="0"/>
              </a:rPr>
              <a:t>tf</a:t>
            </a:r>
            <a:r>
              <a:rPr lang="en-US" dirty="0">
                <a:latin typeface="Consolas" panose="020B0609020204030204" pitchFamily="49" charset="0"/>
                <a:cs typeface="Consolas" panose="020B0609020204030204" pitchFamily="49" charset="0"/>
              </a:rPr>
              <a:t>::Executor executor;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A = </a:t>
            </a:r>
            <a:r>
              <a:rPr lang="en-US" dirty="0" err="1">
                <a:latin typeface="Consolas" panose="020B0609020204030204" pitchFamily="49" charset="0"/>
                <a:cs typeface="Consolas" panose="020B0609020204030204" pitchFamily="49" charset="0"/>
              </a:rPr>
              <a:t>executor.</a:t>
            </a:r>
            <a:r>
              <a:rPr lang="en-US" dirty="0" err="1">
                <a:solidFill>
                  <a:srgbClr val="0070C0"/>
                </a:solidFill>
                <a:latin typeface="Consolas" panose="020B0609020204030204" pitchFamily="49" charset="0"/>
                <a:cs typeface="Consolas" panose="020B0609020204030204" pitchFamily="49" charset="0"/>
              </a:rPr>
              <a:t>silent_dependent_async</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a:t>
            </a:r>
            <a:r>
              <a:rPr lang="en-US" dirty="0" err="1">
                <a:latin typeface="Consolas" panose="020B0609020204030204" pitchFamily="49" charset="0"/>
                <a:cs typeface="Consolas" panose="020B0609020204030204" pitchFamily="49" charset="0"/>
              </a:rPr>
              <a:t>TaskA</a:t>
            </a:r>
            <a:r>
              <a:rPr lang="en-US" dirty="0">
                <a:latin typeface="Consolas" panose="020B0609020204030204" pitchFamily="49" charset="0"/>
                <a:cs typeface="Consolas" panose="020B0609020204030204" pitchFamily="49" charset="0"/>
              </a:rPr>
              <a:t>\n"; </a:t>
            </a:r>
          </a:p>
          <a:p>
            <a:r>
              <a:rPr lang="en-US" dirty="0">
                <a:latin typeface="Consolas" panose="020B0609020204030204" pitchFamily="49" charset="0"/>
                <a:cs typeface="Consolas" panose="020B0609020204030204" pitchFamily="49" charset="0"/>
              </a:rPr>
              <a:t>});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B = </a:t>
            </a:r>
            <a:r>
              <a:rPr lang="en-US" dirty="0" err="1">
                <a:latin typeface="Consolas" panose="020B0609020204030204" pitchFamily="49" charset="0"/>
                <a:cs typeface="Consolas" panose="020B0609020204030204" pitchFamily="49" charset="0"/>
              </a:rPr>
              <a:t>executor.</a:t>
            </a:r>
            <a:r>
              <a:rPr lang="en-US" dirty="0" err="1">
                <a:solidFill>
                  <a:srgbClr val="0070C0"/>
                </a:solidFill>
                <a:latin typeface="Consolas" panose="020B0609020204030204" pitchFamily="49" charset="0"/>
                <a:cs typeface="Consolas" panose="020B0609020204030204" pitchFamily="49" charset="0"/>
              </a:rPr>
              <a:t>silent_dependent_async</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a:t>
            </a:r>
            <a:r>
              <a:rPr lang="en-US" dirty="0" err="1">
                <a:latin typeface="Consolas" panose="020B0609020204030204" pitchFamily="49" charset="0"/>
                <a:cs typeface="Consolas" panose="020B0609020204030204" pitchFamily="49" charset="0"/>
              </a:rPr>
              <a:t>TaskB</a:t>
            </a:r>
            <a:r>
              <a:rPr lang="en-US" dirty="0">
                <a:latin typeface="Consolas" panose="020B0609020204030204" pitchFamily="49" charset="0"/>
                <a:cs typeface="Consolas" panose="020B0609020204030204" pitchFamily="49" charset="0"/>
              </a:rPr>
              <a:t>\n"; </a:t>
            </a:r>
          </a:p>
          <a:p>
            <a:r>
              <a:rPr lang="en-US" dirty="0">
                <a:latin typeface="Consolas" panose="020B0609020204030204" pitchFamily="49" charset="0"/>
                <a:cs typeface="Consolas" panose="020B0609020204030204" pitchFamily="49" charset="0"/>
              </a:rPr>
              <a:t>}, A);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C = </a:t>
            </a:r>
            <a:r>
              <a:rPr lang="en-US" dirty="0" err="1">
                <a:latin typeface="Consolas" panose="020B0609020204030204" pitchFamily="49" charset="0"/>
                <a:cs typeface="Consolas" panose="020B0609020204030204" pitchFamily="49" charset="0"/>
              </a:rPr>
              <a:t>executor.</a:t>
            </a:r>
            <a:r>
              <a:rPr lang="en-US" dirty="0" err="1">
                <a:solidFill>
                  <a:srgbClr val="0070C0"/>
                </a:solidFill>
                <a:latin typeface="Consolas" panose="020B0609020204030204" pitchFamily="49" charset="0"/>
                <a:cs typeface="Consolas" panose="020B0609020204030204" pitchFamily="49" charset="0"/>
              </a:rPr>
              <a:t>silent_dependent_async</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a:t>
            </a:r>
            <a:r>
              <a:rPr lang="en-US" dirty="0" err="1">
                <a:latin typeface="Consolas" panose="020B0609020204030204" pitchFamily="49" charset="0"/>
                <a:cs typeface="Consolas" panose="020B0609020204030204" pitchFamily="49" charset="0"/>
              </a:rPr>
              <a:t>TaskC</a:t>
            </a:r>
            <a:r>
              <a:rPr lang="en-US" dirty="0">
                <a:latin typeface="Consolas" panose="020B0609020204030204" pitchFamily="49" charset="0"/>
                <a:cs typeface="Consolas" panose="020B0609020204030204" pitchFamily="49" charset="0"/>
              </a:rPr>
              <a:t>\n"; </a:t>
            </a:r>
          </a:p>
          <a:p>
            <a:r>
              <a:rPr lang="en-US" dirty="0">
                <a:latin typeface="Consolas" panose="020B0609020204030204" pitchFamily="49" charset="0"/>
                <a:cs typeface="Consolas" panose="020B0609020204030204" pitchFamily="49" charset="0"/>
              </a:rPr>
              <a:t>}, A);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D = </a:t>
            </a:r>
            <a:r>
              <a:rPr lang="en-US" dirty="0" err="1">
                <a:latin typeface="Consolas" panose="020B0609020204030204" pitchFamily="49" charset="0"/>
                <a:cs typeface="Consolas" panose="020B0609020204030204" pitchFamily="49" charset="0"/>
              </a:rPr>
              <a:t>executor.</a:t>
            </a:r>
            <a:r>
              <a:rPr lang="en-US" dirty="0" err="1">
                <a:solidFill>
                  <a:srgbClr val="0070C0"/>
                </a:solidFill>
                <a:latin typeface="Consolas" panose="020B0609020204030204" pitchFamily="49" charset="0"/>
                <a:cs typeface="Consolas" panose="020B0609020204030204" pitchFamily="49" charset="0"/>
              </a:rPr>
              <a:t>silent_dependent_async</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a:t>
            </a:r>
            <a:r>
              <a:rPr lang="en-US" dirty="0" err="1">
                <a:latin typeface="Consolas" panose="020B0609020204030204" pitchFamily="49" charset="0"/>
                <a:cs typeface="Consolas" panose="020B0609020204030204" pitchFamily="49" charset="0"/>
              </a:rPr>
              <a:t>TaskD</a:t>
            </a:r>
            <a:r>
              <a:rPr lang="en-US" dirty="0">
                <a:latin typeface="Consolas" panose="020B0609020204030204" pitchFamily="49" charset="0"/>
                <a:cs typeface="Consolas" panose="020B0609020204030204" pitchFamily="49" charset="0"/>
              </a:rPr>
              <a:t>\n"; </a:t>
            </a:r>
          </a:p>
          <a:p>
            <a:r>
              <a:rPr lang="en-US" dirty="0">
                <a:latin typeface="Consolas" panose="020B0609020204030204" pitchFamily="49" charset="0"/>
                <a:cs typeface="Consolas" panose="020B0609020204030204" pitchFamily="49" charset="0"/>
              </a:rPr>
              <a:t>}, B, C); </a:t>
            </a:r>
          </a:p>
          <a:p>
            <a:endParaRPr lang="en-US" dirty="0">
              <a:latin typeface="Consolas" panose="020B0609020204030204" pitchFamily="49" charset="0"/>
              <a:cs typeface="Consolas" panose="020B0609020204030204" pitchFamily="49" charset="0"/>
            </a:endParaRPr>
          </a:p>
          <a:p>
            <a:r>
              <a:rPr lang="en-US" dirty="0" err="1">
                <a:latin typeface="Consolas" panose="020B0609020204030204" pitchFamily="49" charset="0"/>
                <a:cs typeface="Consolas" panose="020B0609020204030204" pitchFamily="49" charset="0"/>
              </a:rPr>
              <a:t>executor.</a:t>
            </a:r>
            <a:r>
              <a:rPr lang="en-US" dirty="0" err="1">
                <a:solidFill>
                  <a:srgbClr val="0070C0"/>
                </a:solidFill>
                <a:latin typeface="Consolas" panose="020B0609020204030204" pitchFamily="49" charset="0"/>
                <a:cs typeface="Consolas" panose="020B0609020204030204" pitchFamily="49" charset="0"/>
              </a:rPr>
              <a:t>wait_for_all</a:t>
            </a:r>
            <a:r>
              <a:rPr lang="en-US" dirty="0">
                <a:latin typeface="Consolas" panose="020B0609020204030204" pitchFamily="49" charset="0"/>
                <a:cs typeface="Consolas" panose="020B0609020204030204" pitchFamily="49" charset="0"/>
              </a:rPr>
              <a:t>(); </a:t>
            </a:r>
          </a:p>
        </p:txBody>
      </p:sp>
      <p:sp>
        <p:nvSpPr>
          <p:cNvPr id="16" name="TextBox 15">
            <a:extLst>
              <a:ext uri="{FF2B5EF4-FFF2-40B4-BE49-F238E27FC236}">
                <a16:creationId xmlns:a16="http://schemas.microsoft.com/office/drawing/2014/main" id="{7D33BBBB-1B5B-F89A-9186-80B518CC3C1B}"/>
              </a:ext>
            </a:extLst>
          </p:cNvPr>
          <p:cNvSpPr txBox="1"/>
          <p:nvPr/>
        </p:nvSpPr>
        <p:spPr>
          <a:xfrm>
            <a:off x="6950590" y="5854050"/>
            <a:ext cx="4403212" cy="369332"/>
          </a:xfrm>
          <a:prstGeom prst="rect">
            <a:avLst/>
          </a:prstGeom>
          <a:solidFill>
            <a:srgbClr val="0070C0"/>
          </a:solidFill>
          <a:ln>
            <a:solidFill>
              <a:srgbClr val="0070C0"/>
            </a:solidFill>
          </a:ln>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Wait for the entire graph to finish.</a:t>
            </a:r>
          </a:p>
        </p:txBody>
      </p:sp>
      <p:cxnSp>
        <p:nvCxnSpPr>
          <p:cNvPr id="17" name="Straight Arrow Connector 16">
            <a:extLst>
              <a:ext uri="{FF2B5EF4-FFF2-40B4-BE49-F238E27FC236}">
                <a16:creationId xmlns:a16="http://schemas.microsoft.com/office/drawing/2014/main" id="{D4FD193B-F427-8F2D-AE5A-17510C2AF4F5}"/>
              </a:ext>
            </a:extLst>
          </p:cNvPr>
          <p:cNvCxnSpPr>
            <a:cxnSpLocks/>
            <a:stCxn id="16" idx="1"/>
          </p:cNvCxnSpPr>
          <p:nvPr/>
        </p:nvCxnSpPr>
        <p:spPr>
          <a:xfrm flipH="1">
            <a:off x="3983421" y="6038716"/>
            <a:ext cx="2967169" cy="0"/>
          </a:xfrm>
          <a:prstGeom prst="straightConnector1">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813D80D-3148-C87D-2165-7CA03D5E98B9}"/>
              </a:ext>
            </a:extLst>
          </p:cNvPr>
          <p:cNvSpPr txBox="1"/>
          <p:nvPr/>
        </p:nvSpPr>
        <p:spPr>
          <a:xfrm>
            <a:off x="6931135" y="4379540"/>
            <a:ext cx="248786" cy="369332"/>
          </a:xfrm>
          <a:prstGeom prst="rect">
            <a:avLst/>
          </a:prstGeom>
          <a:noFill/>
        </p:spPr>
        <p:txBody>
          <a:bodyPr wrap="none" rtlCol="0">
            <a:spAutoFit/>
          </a:bodyPr>
          <a:lstStyle/>
          <a:p>
            <a:r>
              <a:rPr lang="en-US" i="1" dirty="0">
                <a:latin typeface="Arial" panose="020B0604020202020204" pitchFamily="34" charset="0"/>
                <a:cs typeface="Arial" panose="020B0604020202020204" pitchFamily="34" charset="0"/>
              </a:rPr>
              <a:t>t</a:t>
            </a:r>
          </a:p>
        </p:txBody>
      </p:sp>
      <p:sp>
        <p:nvSpPr>
          <p:cNvPr id="26" name="Rectangle 25">
            <a:extLst>
              <a:ext uri="{FF2B5EF4-FFF2-40B4-BE49-F238E27FC236}">
                <a16:creationId xmlns:a16="http://schemas.microsoft.com/office/drawing/2014/main" id="{A83E8801-5D14-1111-A4FA-6C0E80886806}"/>
              </a:ext>
            </a:extLst>
          </p:cNvPr>
          <p:cNvSpPr/>
          <p:nvPr/>
        </p:nvSpPr>
        <p:spPr>
          <a:xfrm>
            <a:off x="6950590" y="3437021"/>
            <a:ext cx="4403210" cy="1792705"/>
          </a:xfrm>
          <a:prstGeom prst="rect">
            <a:avLst/>
          </a:prstGeom>
          <a:noFill/>
          <a:ln w="12700">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Arrow Connector 26">
            <a:extLst>
              <a:ext uri="{FF2B5EF4-FFF2-40B4-BE49-F238E27FC236}">
                <a16:creationId xmlns:a16="http://schemas.microsoft.com/office/drawing/2014/main" id="{5E461087-1884-A89E-5E93-4BD09D410913}"/>
              </a:ext>
            </a:extLst>
          </p:cNvPr>
          <p:cNvCxnSpPr/>
          <p:nvPr/>
        </p:nvCxnSpPr>
        <p:spPr>
          <a:xfrm>
            <a:off x="7213739" y="4592291"/>
            <a:ext cx="393372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233F4852-F62C-3B45-14CF-3820ACE0C331}"/>
              </a:ext>
            </a:extLst>
          </p:cNvPr>
          <p:cNvSpPr/>
          <p:nvPr/>
        </p:nvSpPr>
        <p:spPr>
          <a:xfrm>
            <a:off x="7213739" y="4683210"/>
            <a:ext cx="2078851" cy="34522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Task construction</a:t>
            </a:r>
          </a:p>
        </p:txBody>
      </p:sp>
      <p:pic>
        <p:nvPicPr>
          <p:cNvPr id="29" name="stgp_dtgp.png" descr="stgp_dtgp.png">
            <a:extLst>
              <a:ext uri="{FF2B5EF4-FFF2-40B4-BE49-F238E27FC236}">
                <a16:creationId xmlns:a16="http://schemas.microsoft.com/office/drawing/2014/main" id="{A440BE3F-9294-41DA-EDBB-D325828B1E0C}"/>
              </a:ext>
            </a:extLst>
          </p:cNvPr>
          <p:cNvPicPr>
            <a:picLocks noChangeAspect="1"/>
          </p:cNvPicPr>
          <p:nvPr/>
        </p:nvPicPr>
        <p:blipFill rotWithShape="1">
          <a:blip r:embed="rId4"/>
          <a:srcRect l="31879" t="47010" b="14167"/>
          <a:stretch/>
        </p:blipFill>
        <p:spPr>
          <a:xfrm>
            <a:off x="7205519" y="3502773"/>
            <a:ext cx="4125007" cy="1019596"/>
          </a:xfrm>
          <a:prstGeom prst="rect">
            <a:avLst/>
          </a:prstGeom>
          <a:ln w="12700">
            <a:miter lim="400000"/>
          </a:ln>
        </p:spPr>
      </p:pic>
      <p:pic>
        <p:nvPicPr>
          <p:cNvPr id="30" name="Picture 2">
            <a:extLst>
              <a:ext uri="{FF2B5EF4-FFF2-40B4-BE49-F238E27FC236}">
                <a16:creationId xmlns:a16="http://schemas.microsoft.com/office/drawing/2014/main" id="{1722D252-7932-7290-B1D1-088A8B1E29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50589" y="1500017"/>
            <a:ext cx="4403211" cy="1785938"/>
          </a:xfrm>
          <a:prstGeom prst="rect">
            <a:avLst/>
          </a:prstGeom>
          <a:noFill/>
          <a:extLst>
            <a:ext uri="{909E8E84-426E-40DD-AFC4-6F175D3DCCD1}">
              <a14:hiddenFill xmlns:a14="http://schemas.microsoft.com/office/drawing/2010/main">
                <a:solidFill>
                  <a:srgbClr val="FFFFFF"/>
                </a:solidFill>
              </a14:hiddenFill>
            </a:ext>
          </a:extLst>
        </p:spPr>
      </p:pic>
      <p:sp>
        <p:nvSpPr>
          <p:cNvPr id="31" name="Rectangle 30">
            <a:extLst>
              <a:ext uri="{FF2B5EF4-FFF2-40B4-BE49-F238E27FC236}">
                <a16:creationId xmlns:a16="http://schemas.microsoft.com/office/drawing/2014/main" id="{F7CA2E74-FA8B-673E-5C8E-2B27C9C27274}"/>
              </a:ext>
            </a:extLst>
          </p:cNvPr>
          <p:cNvSpPr/>
          <p:nvPr/>
        </p:nvSpPr>
        <p:spPr>
          <a:xfrm>
            <a:off x="7899935" y="4985342"/>
            <a:ext cx="2013338" cy="345226"/>
          </a:xfrm>
          <a:prstGeom prst="rect">
            <a:avLst/>
          </a:prstGeom>
          <a:solidFill>
            <a:schemeClr val="bg2">
              <a:lumMod val="75000"/>
            </a:schemeClr>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Task execution</a:t>
            </a:r>
          </a:p>
        </p:txBody>
      </p:sp>
      <p:sp>
        <p:nvSpPr>
          <p:cNvPr id="35" name="TextBox 34">
            <a:extLst>
              <a:ext uri="{FF2B5EF4-FFF2-40B4-BE49-F238E27FC236}">
                <a16:creationId xmlns:a16="http://schemas.microsoft.com/office/drawing/2014/main" id="{EDBC65BD-516D-1761-97B6-ED57213B43A4}"/>
              </a:ext>
            </a:extLst>
          </p:cNvPr>
          <p:cNvSpPr txBox="1"/>
          <p:nvPr/>
        </p:nvSpPr>
        <p:spPr>
          <a:xfrm>
            <a:off x="9967337" y="4009605"/>
            <a:ext cx="1704313" cy="369332"/>
          </a:xfrm>
          <a:prstGeom prst="rect">
            <a:avLst/>
          </a:prstGeom>
          <a:noFill/>
        </p:spPr>
        <p:txBody>
          <a:bodyPr wrap="none" rtlCol="0">
            <a:spAutoFit/>
          </a:bodyPr>
          <a:lstStyle/>
          <a:p>
            <a:r>
              <a:rPr lang="en-US" dirty="0" err="1">
                <a:solidFill>
                  <a:srgbClr val="0070C0"/>
                </a:solidFill>
                <a:latin typeface="Consolas" panose="020B0609020204030204" pitchFamily="49" charset="0"/>
                <a:cs typeface="Consolas" panose="020B0609020204030204" pitchFamily="49" charset="0"/>
              </a:rPr>
              <a:t>wait_for_all</a:t>
            </a:r>
            <a:endParaRPr lang="en-US" dirty="0">
              <a:solidFill>
                <a:srgbClr val="0070C0"/>
              </a:solidFill>
              <a:latin typeface="Consolas" panose="020B0609020204030204" pitchFamily="49" charset="0"/>
              <a:cs typeface="Consolas" panose="020B0609020204030204" pitchFamily="49" charset="0"/>
            </a:endParaRPr>
          </a:p>
        </p:txBody>
      </p:sp>
      <p:cxnSp>
        <p:nvCxnSpPr>
          <p:cNvPr id="36" name="Straight Arrow Connector 35">
            <a:extLst>
              <a:ext uri="{FF2B5EF4-FFF2-40B4-BE49-F238E27FC236}">
                <a16:creationId xmlns:a16="http://schemas.microsoft.com/office/drawing/2014/main" id="{9E27FD90-5A2F-24FD-36A2-090BB910862E}"/>
              </a:ext>
            </a:extLst>
          </p:cNvPr>
          <p:cNvCxnSpPr>
            <a:cxnSpLocks/>
          </p:cNvCxnSpPr>
          <p:nvPr/>
        </p:nvCxnSpPr>
        <p:spPr>
          <a:xfrm flipV="1">
            <a:off x="10005437" y="3213100"/>
            <a:ext cx="0" cy="2247900"/>
          </a:xfrm>
          <a:prstGeom prst="straightConnector1">
            <a:avLst/>
          </a:prstGeom>
          <a:ln w="3175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2456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EF3457-1ACD-1AF2-6E53-2EB9C98EE47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C98E42-45E3-5372-0C16-7CF1B9F99DF2}"/>
              </a:ext>
            </a:extLst>
          </p:cNvPr>
          <p:cNvSpPr>
            <a:spLocks noGrp="1"/>
          </p:cNvSpPr>
          <p:nvPr>
            <p:ph type="title"/>
          </p:nvPr>
        </p:nvSpPr>
        <p:spPr/>
        <p:txBody>
          <a:bodyPr>
            <a:normAutofit/>
          </a:bodyPr>
          <a:lstStyle/>
          <a:p>
            <a:r>
              <a:rPr lang="en-US" dirty="0"/>
              <a:t>Need a Correct Topological Order</a:t>
            </a:r>
            <a:endParaRPr lang="en-US" baseline="30000" dirty="0"/>
          </a:p>
        </p:txBody>
      </p:sp>
      <p:sp>
        <p:nvSpPr>
          <p:cNvPr id="4" name="Rectangle 3">
            <a:extLst>
              <a:ext uri="{FF2B5EF4-FFF2-40B4-BE49-F238E27FC236}">
                <a16:creationId xmlns:a16="http://schemas.microsoft.com/office/drawing/2014/main" id="{8A8EAC16-DC96-85CC-CED6-60E22017056A}"/>
              </a:ext>
            </a:extLst>
          </p:cNvPr>
          <p:cNvSpPr/>
          <p:nvPr/>
        </p:nvSpPr>
        <p:spPr>
          <a:xfrm>
            <a:off x="838200" y="1543052"/>
            <a:ext cx="5156200" cy="3231654"/>
          </a:xfrm>
          <a:prstGeom prst="rect">
            <a:avLst/>
          </a:prstGeom>
          <a:ln w="12700">
            <a:solidFill>
              <a:srgbClr val="000000"/>
            </a:solidFill>
            <a:prstDash val="dash"/>
          </a:ln>
        </p:spPr>
        <p:txBody>
          <a:bodyPr wrap="square">
            <a:spAutoFit/>
          </a:bodyPr>
          <a:lstStyle/>
          <a:p>
            <a:r>
              <a:rPr lang="en-US" sz="1700" dirty="0">
                <a:solidFill>
                  <a:srgbClr val="0070C0"/>
                </a:solidFill>
                <a:latin typeface="Consolas" panose="020B0609020204030204" pitchFamily="49" charset="0"/>
                <a:cs typeface="Consolas" panose="020B0609020204030204" pitchFamily="49" charset="0"/>
              </a:rPr>
              <a:t>auto</a:t>
            </a:r>
            <a:r>
              <a:rPr lang="en-US" sz="1700" dirty="0">
                <a:latin typeface="Consolas" panose="020B0609020204030204" pitchFamily="49" charset="0"/>
                <a:cs typeface="Consolas" panose="020B0609020204030204" pitchFamily="49" charset="0"/>
              </a:rPr>
              <a:t> A = </a:t>
            </a:r>
            <a:r>
              <a:rPr lang="en-US" sz="1700" dirty="0" err="1">
                <a:latin typeface="Consolas" panose="020B0609020204030204" pitchFamily="49" charset="0"/>
                <a:cs typeface="Consolas" panose="020B0609020204030204" pitchFamily="49" charset="0"/>
              </a:rPr>
              <a:t>executor.silent_dependent_async</a:t>
            </a:r>
            <a:r>
              <a:rPr lang="en-US" sz="1700" dirty="0">
                <a:latin typeface="Consolas" panose="020B0609020204030204" pitchFamily="49" charset="0"/>
                <a:cs typeface="Consolas" panose="020B0609020204030204" pitchFamily="49" charset="0"/>
              </a:rPr>
              <a:t>(</a:t>
            </a:r>
          </a:p>
          <a:p>
            <a:r>
              <a:rPr lang="en-US" sz="1700" dirty="0">
                <a:latin typeface="Consolas" panose="020B0609020204030204" pitchFamily="49" charset="0"/>
                <a:cs typeface="Consolas" panose="020B0609020204030204" pitchFamily="49" charset="0"/>
              </a:rPr>
              <a:t>  [](){ std::</a:t>
            </a:r>
            <a:r>
              <a:rPr lang="en-US" sz="1700" dirty="0" err="1">
                <a:latin typeface="Consolas" panose="020B0609020204030204" pitchFamily="49" charset="0"/>
                <a:cs typeface="Consolas" panose="020B0609020204030204" pitchFamily="49" charset="0"/>
              </a:rPr>
              <a:t>cout</a:t>
            </a:r>
            <a:r>
              <a:rPr lang="en-US" sz="1700" dirty="0">
                <a:latin typeface="Consolas" panose="020B0609020204030204" pitchFamily="49" charset="0"/>
                <a:cs typeface="Consolas" panose="020B0609020204030204" pitchFamily="49" charset="0"/>
              </a:rPr>
              <a:t> &lt;&lt; "TaskA\n"; }</a:t>
            </a:r>
          </a:p>
          <a:p>
            <a:r>
              <a:rPr lang="en-US" sz="1700" dirty="0">
                <a:latin typeface="Consolas" panose="020B0609020204030204" pitchFamily="49" charset="0"/>
                <a:cs typeface="Consolas" panose="020B0609020204030204" pitchFamily="49" charset="0"/>
              </a:rPr>
              <a:t>); </a:t>
            </a:r>
          </a:p>
          <a:p>
            <a:r>
              <a:rPr lang="en-US" sz="1700" dirty="0">
                <a:solidFill>
                  <a:srgbClr val="0070C0"/>
                </a:solidFill>
                <a:latin typeface="Consolas" panose="020B0609020204030204" pitchFamily="49" charset="0"/>
                <a:cs typeface="Consolas" panose="020B0609020204030204" pitchFamily="49" charset="0"/>
              </a:rPr>
              <a:t>auto</a:t>
            </a:r>
            <a:r>
              <a:rPr lang="en-US" sz="1700" dirty="0">
                <a:latin typeface="Consolas" panose="020B0609020204030204" pitchFamily="49" charset="0"/>
                <a:cs typeface="Consolas" panose="020B0609020204030204" pitchFamily="49" charset="0"/>
              </a:rPr>
              <a:t> B = </a:t>
            </a:r>
            <a:r>
              <a:rPr lang="en-US" sz="1700" dirty="0" err="1">
                <a:latin typeface="Consolas" panose="020B0609020204030204" pitchFamily="49" charset="0"/>
                <a:cs typeface="Consolas" panose="020B0609020204030204" pitchFamily="49" charset="0"/>
              </a:rPr>
              <a:t>executor.silent_dependent_async</a:t>
            </a:r>
            <a:r>
              <a:rPr lang="en-US" sz="1700" dirty="0">
                <a:latin typeface="Consolas" panose="020B0609020204030204" pitchFamily="49" charset="0"/>
                <a:cs typeface="Consolas" panose="020B0609020204030204" pitchFamily="49" charset="0"/>
              </a:rPr>
              <a:t>(</a:t>
            </a:r>
          </a:p>
          <a:p>
            <a:r>
              <a:rPr lang="en-US" sz="1700" dirty="0">
                <a:latin typeface="Consolas" panose="020B0609020204030204" pitchFamily="49" charset="0"/>
                <a:cs typeface="Consolas" panose="020B0609020204030204" pitchFamily="49" charset="0"/>
              </a:rPr>
              <a:t>  [](){ std::</a:t>
            </a:r>
            <a:r>
              <a:rPr lang="en-US" sz="1700" dirty="0" err="1">
                <a:latin typeface="Consolas" panose="020B0609020204030204" pitchFamily="49" charset="0"/>
                <a:cs typeface="Consolas" panose="020B0609020204030204" pitchFamily="49" charset="0"/>
              </a:rPr>
              <a:t>cout</a:t>
            </a:r>
            <a:r>
              <a:rPr lang="en-US" sz="1700" dirty="0">
                <a:latin typeface="Consolas" panose="020B0609020204030204" pitchFamily="49" charset="0"/>
                <a:cs typeface="Consolas" panose="020B0609020204030204" pitchFamily="49" charset="0"/>
              </a:rPr>
              <a:t> &lt;&lt; "TaskB\n"; }, A</a:t>
            </a:r>
          </a:p>
          <a:p>
            <a:r>
              <a:rPr lang="en-US" sz="1700" dirty="0">
                <a:latin typeface="Consolas" panose="020B0609020204030204" pitchFamily="49" charset="0"/>
                <a:cs typeface="Consolas" panose="020B0609020204030204" pitchFamily="49" charset="0"/>
              </a:rPr>
              <a:t>); </a:t>
            </a:r>
          </a:p>
          <a:p>
            <a:r>
              <a:rPr lang="en-US" sz="1700" dirty="0">
                <a:solidFill>
                  <a:srgbClr val="0070C0"/>
                </a:solidFill>
                <a:latin typeface="Consolas" panose="020B0609020204030204" pitchFamily="49" charset="0"/>
                <a:cs typeface="Consolas" panose="020B0609020204030204" pitchFamily="49" charset="0"/>
              </a:rPr>
              <a:t>auto</a:t>
            </a:r>
            <a:r>
              <a:rPr lang="en-US" sz="1700" dirty="0">
                <a:latin typeface="Consolas" panose="020B0609020204030204" pitchFamily="49" charset="0"/>
                <a:cs typeface="Consolas" panose="020B0609020204030204" pitchFamily="49" charset="0"/>
              </a:rPr>
              <a:t> C = </a:t>
            </a:r>
            <a:r>
              <a:rPr lang="en-US" sz="1700" dirty="0" err="1">
                <a:latin typeface="Consolas" panose="020B0609020204030204" pitchFamily="49" charset="0"/>
                <a:cs typeface="Consolas" panose="020B0609020204030204" pitchFamily="49" charset="0"/>
              </a:rPr>
              <a:t>executor.silent_dependent_async</a:t>
            </a:r>
            <a:r>
              <a:rPr lang="en-US" sz="1700" dirty="0">
                <a:latin typeface="Consolas" panose="020B0609020204030204" pitchFamily="49" charset="0"/>
                <a:cs typeface="Consolas" panose="020B0609020204030204" pitchFamily="49" charset="0"/>
              </a:rPr>
              <a:t>(</a:t>
            </a:r>
          </a:p>
          <a:p>
            <a:r>
              <a:rPr lang="en-US" sz="1700" dirty="0">
                <a:latin typeface="Consolas" panose="020B0609020204030204" pitchFamily="49" charset="0"/>
                <a:cs typeface="Consolas" panose="020B0609020204030204" pitchFamily="49" charset="0"/>
              </a:rPr>
              <a:t>  [](){ std::</a:t>
            </a:r>
            <a:r>
              <a:rPr lang="en-US" sz="1700" dirty="0" err="1">
                <a:latin typeface="Consolas" panose="020B0609020204030204" pitchFamily="49" charset="0"/>
                <a:cs typeface="Consolas" panose="020B0609020204030204" pitchFamily="49" charset="0"/>
              </a:rPr>
              <a:t>cout</a:t>
            </a:r>
            <a:r>
              <a:rPr lang="en-US" sz="1700" dirty="0">
                <a:latin typeface="Consolas" panose="020B0609020204030204" pitchFamily="49" charset="0"/>
                <a:cs typeface="Consolas" panose="020B0609020204030204" pitchFamily="49" charset="0"/>
              </a:rPr>
              <a:t> &lt;&lt; "TaskC\n"; }, A</a:t>
            </a:r>
          </a:p>
          <a:p>
            <a:r>
              <a:rPr lang="en-US" sz="1700" dirty="0">
                <a:latin typeface="Consolas" panose="020B0609020204030204" pitchFamily="49" charset="0"/>
                <a:cs typeface="Consolas" panose="020B0609020204030204" pitchFamily="49" charset="0"/>
              </a:rPr>
              <a:t>); </a:t>
            </a:r>
          </a:p>
          <a:p>
            <a:r>
              <a:rPr lang="en-US" sz="1700" dirty="0">
                <a:solidFill>
                  <a:srgbClr val="0070C0"/>
                </a:solidFill>
                <a:latin typeface="Consolas" panose="020B0609020204030204" pitchFamily="49" charset="0"/>
                <a:cs typeface="Consolas" panose="020B0609020204030204" pitchFamily="49" charset="0"/>
              </a:rPr>
              <a:t>auto</a:t>
            </a:r>
            <a:r>
              <a:rPr lang="en-US" sz="1700" dirty="0">
                <a:latin typeface="Consolas" panose="020B0609020204030204" pitchFamily="49" charset="0"/>
                <a:cs typeface="Consolas" panose="020B0609020204030204" pitchFamily="49" charset="0"/>
              </a:rPr>
              <a:t> D = </a:t>
            </a:r>
            <a:r>
              <a:rPr lang="en-US" sz="1700" dirty="0" err="1">
                <a:latin typeface="Consolas" panose="020B0609020204030204" pitchFamily="49" charset="0"/>
                <a:cs typeface="Consolas" panose="020B0609020204030204" pitchFamily="49" charset="0"/>
              </a:rPr>
              <a:t>executor.silent_dependent_async</a:t>
            </a:r>
            <a:r>
              <a:rPr lang="en-US" sz="1700" dirty="0">
                <a:latin typeface="Consolas" panose="020B0609020204030204" pitchFamily="49" charset="0"/>
                <a:cs typeface="Consolas" panose="020B0609020204030204" pitchFamily="49" charset="0"/>
              </a:rPr>
              <a:t>(</a:t>
            </a:r>
          </a:p>
          <a:p>
            <a:r>
              <a:rPr lang="en-US" sz="1700" dirty="0">
                <a:latin typeface="Consolas" panose="020B0609020204030204" pitchFamily="49" charset="0"/>
                <a:cs typeface="Consolas" panose="020B0609020204030204" pitchFamily="49" charset="0"/>
              </a:rPr>
              <a:t>  [](){ std::</a:t>
            </a:r>
            <a:r>
              <a:rPr lang="en-US" sz="1700" dirty="0" err="1">
                <a:latin typeface="Consolas" panose="020B0609020204030204" pitchFamily="49" charset="0"/>
                <a:cs typeface="Consolas" panose="020B0609020204030204" pitchFamily="49" charset="0"/>
              </a:rPr>
              <a:t>cout</a:t>
            </a:r>
            <a:r>
              <a:rPr lang="en-US" sz="1700" dirty="0">
                <a:latin typeface="Consolas" panose="020B0609020204030204" pitchFamily="49" charset="0"/>
                <a:cs typeface="Consolas" panose="020B0609020204030204" pitchFamily="49" charset="0"/>
              </a:rPr>
              <a:t> &lt;&lt; "</a:t>
            </a:r>
            <a:r>
              <a:rPr lang="en-US" sz="1700" dirty="0" err="1">
                <a:latin typeface="Consolas" panose="020B0609020204030204" pitchFamily="49" charset="0"/>
                <a:cs typeface="Consolas" panose="020B0609020204030204" pitchFamily="49" charset="0"/>
              </a:rPr>
              <a:t>TaskD</a:t>
            </a:r>
            <a:r>
              <a:rPr lang="en-US" sz="1700" dirty="0">
                <a:latin typeface="Consolas" panose="020B0609020204030204" pitchFamily="49" charset="0"/>
                <a:cs typeface="Consolas" panose="020B0609020204030204" pitchFamily="49" charset="0"/>
              </a:rPr>
              <a:t>\n"; }, B, C</a:t>
            </a:r>
          </a:p>
          <a:p>
            <a:r>
              <a:rPr lang="en-US" sz="1700" dirty="0">
                <a:latin typeface="Consolas" panose="020B0609020204030204" pitchFamily="49" charset="0"/>
                <a:cs typeface="Consolas" panose="020B0609020204030204" pitchFamily="49" charset="0"/>
              </a:rPr>
              <a:t>); </a:t>
            </a:r>
          </a:p>
        </p:txBody>
      </p:sp>
      <p:sp>
        <p:nvSpPr>
          <p:cNvPr id="10" name="Rectangle 9">
            <a:extLst>
              <a:ext uri="{FF2B5EF4-FFF2-40B4-BE49-F238E27FC236}">
                <a16:creationId xmlns:a16="http://schemas.microsoft.com/office/drawing/2014/main" id="{716BE6C7-E365-E3BA-F4CD-84042E20DC46}"/>
              </a:ext>
            </a:extLst>
          </p:cNvPr>
          <p:cNvSpPr/>
          <p:nvPr/>
        </p:nvSpPr>
        <p:spPr>
          <a:xfrm>
            <a:off x="6197600" y="3092017"/>
            <a:ext cx="5156200" cy="3231654"/>
          </a:xfrm>
          <a:prstGeom prst="rect">
            <a:avLst/>
          </a:prstGeom>
          <a:ln w="12700">
            <a:solidFill>
              <a:srgbClr val="000000"/>
            </a:solidFill>
            <a:prstDash val="dash"/>
          </a:ln>
        </p:spPr>
        <p:txBody>
          <a:bodyPr wrap="square">
            <a:spAutoFit/>
          </a:bodyPr>
          <a:lstStyle/>
          <a:p>
            <a:r>
              <a:rPr lang="en-US" sz="1700" dirty="0">
                <a:solidFill>
                  <a:srgbClr val="0070C0"/>
                </a:solidFill>
                <a:latin typeface="Consolas" panose="020B0609020204030204" pitchFamily="49" charset="0"/>
                <a:cs typeface="Consolas" panose="020B0609020204030204" pitchFamily="49" charset="0"/>
              </a:rPr>
              <a:t>auto</a:t>
            </a:r>
            <a:r>
              <a:rPr lang="en-US" sz="1700" dirty="0">
                <a:latin typeface="Consolas" panose="020B0609020204030204" pitchFamily="49" charset="0"/>
                <a:cs typeface="Consolas" panose="020B0609020204030204" pitchFamily="49" charset="0"/>
              </a:rPr>
              <a:t> A = </a:t>
            </a:r>
            <a:r>
              <a:rPr lang="en-US" sz="1700" dirty="0" err="1">
                <a:latin typeface="Consolas" panose="020B0609020204030204" pitchFamily="49" charset="0"/>
                <a:cs typeface="Consolas" panose="020B0609020204030204" pitchFamily="49" charset="0"/>
              </a:rPr>
              <a:t>executor.silent_dependent_async</a:t>
            </a:r>
            <a:r>
              <a:rPr lang="en-US" sz="1700" dirty="0">
                <a:latin typeface="Consolas" panose="020B0609020204030204" pitchFamily="49" charset="0"/>
                <a:cs typeface="Consolas" panose="020B0609020204030204" pitchFamily="49" charset="0"/>
              </a:rPr>
              <a:t>(</a:t>
            </a:r>
          </a:p>
          <a:p>
            <a:r>
              <a:rPr lang="en-US" sz="1700" dirty="0">
                <a:latin typeface="Consolas" panose="020B0609020204030204" pitchFamily="49" charset="0"/>
                <a:cs typeface="Consolas" panose="020B0609020204030204" pitchFamily="49" charset="0"/>
              </a:rPr>
              <a:t>  [](){ std::</a:t>
            </a:r>
            <a:r>
              <a:rPr lang="en-US" sz="1700" dirty="0" err="1">
                <a:latin typeface="Consolas" panose="020B0609020204030204" pitchFamily="49" charset="0"/>
                <a:cs typeface="Consolas" panose="020B0609020204030204" pitchFamily="49" charset="0"/>
              </a:rPr>
              <a:t>cout</a:t>
            </a:r>
            <a:r>
              <a:rPr lang="en-US" sz="1700" dirty="0">
                <a:latin typeface="Consolas" panose="020B0609020204030204" pitchFamily="49" charset="0"/>
                <a:cs typeface="Consolas" panose="020B0609020204030204" pitchFamily="49" charset="0"/>
              </a:rPr>
              <a:t> &lt;&lt; "TaskA\n"; }</a:t>
            </a:r>
          </a:p>
          <a:p>
            <a:r>
              <a:rPr lang="en-US" sz="1700" dirty="0">
                <a:latin typeface="Consolas" panose="020B0609020204030204" pitchFamily="49" charset="0"/>
                <a:cs typeface="Consolas" panose="020B0609020204030204" pitchFamily="49" charset="0"/>
              </a:rPr>
              <a:t>); </a:t>
            </a:r>
          </a:p>
          <a:p>
            <a:r>
              <a:rPr lang="en-US" sz="1700" dirty="0">
                <a:solidFill>
                  <a:srgbClr val="0070C0"/>
                </a:solidFill>
                <a:latin typeface="Consolas" panose="020B0609020204030204" pitchFamily="49" charset="0"/>
                <a:cs typeface="Consolas" panose="020B0609020204030204" pitchFamily="49" charset="0"/>
              </a:rPr>
              <a:t>auto</a:t>
            </a:r>
            <a:r>
              <a:rPr lang="en-US" sz="1700" dirty="0">
                <a:latin typeface="Consolas" panose="020B0609020204030204" pitchFamily="49" charset="0"/>
                <a:cs typeface="Consolas" panose="020B0609020204030204" pitchFamily="49" charset="0"/>
              </a:rPr>
              <a:t> C = </a:t>
            </a:r>
            <a:r>
              <a:rPr lang="en-US" sz="1700" dirty="0" err="1">
                <a:latin typeface="Consolas" panose="020B0609020204030204" pitchFamily="49" charset="0"/>
                <a:cs typeface="Consolas" panose="020B0609020204030204" pitchFamily="49" charset="0"/>
              </a:rPr>
              <a:t>executor.silent_dependent_async</a:t>
            </a:r>
            <a:r>
              <a:rPr lang="en-US" sz="1700" dirty="0">
                <a:latin typeface="Consolas" panose="020B0609020204030204" pitchFamily="49" charset="0"/>
                <a:cs typeface="Consolas" panose="020B0609020204030204" pitchFamily="49" charset="0"/>
              </a:rPr>
              <a:t>(</a:t>
            </a:r>
          </a:p>
          <a:p>
            <a:r>
              <a:rPr lang="en-US" sz="1700" dirty="0">
                <a:latin typeface="Consolas" panose="020B0609020204030204" pitchFamily="49" charset="0"/>
                <a:cs typeface="Consolas" panose="020B0609020204030204" pitchFamily="49" charset="0"/>
              </a:rPr>
              <a:t>  [](){ std::</a:t>
            </a:r>
            <a:r>
              <a:rPr lang="en-US" sz="1700" dirty="0" err="1">
                <a:latin typeface="Consolas" panose="020B0609020204030204" pitchFamily="49" charset="0"/>
                <a:cs typeface="Consolas" panose="020B0609020204030204" pitchFamily="49" charset="0"/>
              </a:rPr>
              <a:t>cout</a:t>
            </a:r>
            <a:r>
              <a:rPr lang="en-US" sz="1700" dirty="0">
                <a:latin typeface="Consolas" panose="020B0609020204030204" pitchFamily="49" charset="0"/>
                <a:cs typeface="Consolas" panose="020B0609020204030204" pitchFamily="49" charset="0"/>
              </a:rPr>
              <a:t> &lt;&lt; "TaskC\n"; }, A</a:t>
            </a:r>
          </a:p>
          <a:p>
            <a:r>
              <a:rPr lang="en-US" sz="1700" dirty="0">
                <a:latin typeface="Consolas" panose="020B0609020204030204" pitchFamily="49" charset="0"/>
                <a:cs typeface="Consolas" panose="020B0609020204030204" pitchFamily="49" charset="0"/>
              </a:rPr>
              <a:t>); </a:t>
            </a:r>
          </a:p>
          <a:p>
            <a:r>
              <a:rPr lang="en-US" sz="1700" dirty="0">
                <a:solidFill>
                  <a:srgbClr val="0070C0"/>
                </a:solidFill>
                <a:latin typeface="Consolas" panose="020B0609020204030204" pitchFamily="49" charset="0"/>
                <a:cs typeface="Consolas" panose="020B0609020204030204" pitchFamily="49" charset="0"/>
              </a:rPr>
              <a:t>auto</a:t>
            </a:r>
            <a:r>
              <a:rPr lang="en-US" sz="1700" dirty="0">
                <a:latin typeface="Consolas" panose="020B0609020204030204" pitchFamily="49" charset="0"/>
                <a:cs typeface="Consolas" panose="020B0609020204030204" pitchFamily="49" charset="0"/>
              </a:rPr>
              <a:t> B = </a:t>
            </a:r>
            <a:r>
              <a:rPr lang="en-US" sz="1700" dirty="0" err="1">
                <a:latin typeface="Consolas" panose="020B0609020204030204" pitchFamily="49" charset="0"/>
                <a:cs typeface="Consolas" panose="020B0609020204030204" pitchFamily="49" charset="0"/>
              </a:rPr>
              <a:t>executor.silent_dependent_async</a:t>
            </a:r>
            <a:r>
              <a:rPr lang="en-US" sz="1700" dirty="0">
                <a:latin typeface="Consolas" panose="020B0609020204030204" pitchFamily="49" charset="0"/>
                <a:cs typeface="Consolas" panose="020B0609020204030204" pitchFamily="49" charset="0"/>
              </a:rPr>
              <a:t>(</a:t>
            </a:r>
          </a:p>
          <a:p>
            <a:r>
              <a:rPr lang="en-US" sz="1700" dirty="0">
                <a:latin typeface="Consolas" panose="020B0609020204030204" pitchFamily="49" charset="0"/>
                <a:cs typeface="Consolas" panose="020B0609020204030204" pitchFamily="49" charset="0"/>
              </a:rPr>
              <a:t>  [](){ std::</a:t>
            </a:r>
            <a:r>
              <a:rPr lang="en-US" sz="1700" dirty="0" err="1">
                <a:latin typeface="Consolas" panose="020B0609020204030204" pitchFamily="49" charset="0"/>
                <a:cs typeface="Consolas" panose="020B0609020204030204" pitchFamily="49" charset="0"/>
              </a:rPr>
              <a:t>cout</a:t>
            </a:r>
            <a:r>
              <a:rPr lang="en-US" sz="1700" dirty="0">
                <a:latin typeface="Consolas" panose="020B0609020204030204" pitchFamily="49" charset="0"/>
                <a:cs typeface="Consolas" panose="020B0609020204030204" pitchFamily="49" charset="0"/>
              </a:rPr>
              <a:t> &lt;&lt; "TaskB\n"; }, A</a:t>
            </a:r>
          </a:p>
          <a:p>
            <a:r>
              <a:rPr lang="en-US" sz="1700" dirty="0">
                <a:latin typeface="Consolas" panose="020B0609020204030204" pitchFamily="49" charset="0"/>
                <a:cs typeface="Consolas" panose="020B0609020204030204" pitchFamily="49" charset="0"/>
              </a:rPr>
              <a:t>); </a:t>
            </a:r>
          </a:p>
          <a:p>
            <a:r>
              <a:rPr lang="en-US" sz="1700" dirty="0">
                <a:solidFill>
                  <a:srgbClr val="0070C0"/>
                </a:solidFill>
                <a:latin typeface="Consolas" panose="020B0609020204030204" pitchFamily="49" charset="0"/>
                <a:cs typeface="Consolas" panose="020B0609020204030204" pitchFamily="49" charset="0"/>
              </a:rPr>
              <a:t>auto</a:t>
            </a:r>
            <a:r>
              <a:rPr lang="en-US" sz="1700" dirty="0">
                <a:latin typeface="Consolas" panose="020B0609020204030204" pitchFamily="49" charset="0"/>
                <a:cs typeface="Consolas" panose="020B0609020204030204" pitchFamily="49" charset="0"/>
              </a:rPr>
              <a:t> D = </a:t>
            </a:r>
            <a:r>
              <a:rPr lang="en-US" sz="1700" dirty="0" err="1">
                <a:latin typeface="Consolas" panose="020B0609020204030204" pitchFamily="49" charset="0"/>
                <a:cs typeface="Consolas" panose="020B0609020204030204" pitchFamily="49" charset="0"/>
              </a:rPr>
              <a:t>executor.silent_dependent_async</a:t>
            </a:r>
            <a:r>
              <a:rPr lang="en-US" sz="1700" dirty="0">
                <a:latin typeface="Consolas" panose="020B0609020204030204" pitchFamily="49" charset="0"/>
                <a:cs typeface="Consolas" panose="020B0609020204030204" pitchFamily="49" charset="0"/>
              </a:rPr>
              <a:t>(</a:t>
            </a:r>
          </a:p>
          <a:p>
            <a:r>
              <a:rPr lang="en-US" sz="1700" dirty="0">
                <a:latin typeface="Consolas" panose="020B0609020204030204" pitchFamily="49" charset="0"/>
                <a:cs typeface="Consolas" panose="020B0609020204030204" pitchFamily="49" charset="0"/>
              </a:rPr>
              <a:t>  [](){ std::</a:t>
            </a:r>
            <a:r>
              <a:rPr lang="en-US" sz="1700" dirty="0" err="1">
                <a:latin typeface="Consolas" panose="020B0609020204030204" pitchFamily="49" charset="0"/>
                <a:cs typeface="Consolas" panose="020B0609020204030204" pitchFamily="49" charset="0"/>
              </a:rPr>
              <a:t>cout</a:t>
            </a:r>
            <a:r>
              <a:rPr lang="en-US" sz="1700" dirty="0">
                <a:latin typeface="Consolas" panose="020B0609020204030204" pitchFamily="49" charset="0"/>
                <a:cs typeface="Consolas" panose="020B0609020204030204" pitchFamily="49" charset="0"/>
              </a:rPr>
              <a:t> &lt;&lt; "</a:t>
            </a:r>
            <a:r>
              <a:rPr lang="en-US" sz="1700" dirty="0" err="1">
                <a:latin typeface="Consolas" panose="020B0609020204030204" pitchFamily="49" charset="0"/>
                <a:cs typeface="Consolas" panose="020B0609020204030204" pitchFamily="49" charset="0"/>
              </a:rPr>
              <a:t>TaskD</a:t>
            </a:r>
            <a:r>
              <a:rPr lang="en-US" sz="1700" dirty="0">
                <a:latin typeface="Consolas" panose="020B0609020204030204" pitchFamily="49" charset="0"/>
                <a:cs typeface="Consolas" panose="020B0609020204030204" pitchFamily="49" charset="0"/>
              </a:rPr>
              <a:t>\n"; }, B, C</a:t>
            </a:r>
          </a:p>
          <a:p>
            <a:r>
              <a:rPr lang="en-US" sz="1700" dirty="0">
                <a:latin typeface="Consolas" panose="020B0609020204030204" pitchFamily="49" charset="0"/>
                <a:cs typeface="Consolas" panose="020B0609020204030204" pitchFamily="49" charset="0"/>
              </a:rPr>
              <a:t>); </a:t>
            </a:r>
          </a:p>
        </p:txBody>
      </p:sp>
      <p:sp>
        <p:nvSpPr>
          <p:cNvPr id="14" name="TextBox 13">
            <a:extLst>
              <a:ext uri="{FF2B5EF4-FFF2-40B4-BE49-F238E27FC236}">
                <a16:creationId xmlns:a16="http://schemas.microsoft.com/office/drawing/2014/main" id="{574088E5-AD8B-7F61-AE0F-96D514779A55}"/>
              </a:ext>
            </a:extLst>
          </p:cNvPr>
          <p:cNvSpPr txBox="1"/>
          <p:nvPr/>
        </p:nvSpPr>
        <p:spPr>
          <a:xfrm>
            <a:off x="838200" y="5050933"/>
            <a:ext cx="5156200" cy="400110"/>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Topological order #1: A</a:t>
            </a:r>
            <a:r>
              <a:rPr lang="en-US" sz="2000" dirty="0">
                <a:latin typeface="Arial" panose="020B0604020202020204" pitchFamily="34" charset="0"/>
                <a:cs typeface="Arial" panose="020B0604020202020204" pitchFamily="34" charset="0"/>
                <a:sym typeface="Wingdings" pitchFamily="2" charset="2"/>
              </a:rPr>
              <a:t></a:t>
            </a:r>
            <a:r>
              <a:rPr lang="en-US" sz="2000" dirty="0">
                <a:latin typeface="Arial" panose="020B0604020202020204" pitchFamily="34" charset="0"/>
                <a:cs typeface="Arial" panose="020B0604020202020204" pitchFamily="34" charset="0"/>
              </a:rPr>
              <a:t>B</a:t>
            </a:r>
            <a:r>
              <a:rPr lang="en-US" sz="2000" dirty="0">
                <a:latin typeface="Arial" panose="020B0604020202020204" pitchFamily="34" charset="0"/>
                <a:cs typeface="Arial" panose="020B0604020202020204" pitchFamily="34" charset="0"/>
                <a:sym typeface="Wingdings" pitchFamily="2" charset="2"/>
              </a:rPr>
              <a:t></a:t>
            </a:r>
            <a:r>
              <a:rPr lang="en-US" sz="2000" dirty="0">
                <a:latin typeface="Arial" panose="020B0604020202020204" pitchFamily="34" charset="0"/>
                <a:cs typeface="Arial" panose="020B0604020202020204" pitchFamily="34" charset="0"/>
              </a:rPr>
              <a:t>C</a:t>
            </a:r>
            <a:r>
              <a:rPr lang="en-US" sz="2000" dirty="0">
                <a:latin typeface="Arial" panose="020B0604020202020204" pitchFamily="34" charset="0"/>
                <a:cs typeface="Arial" panose="020B0604020202020204" pitchFamily="34" charset="0"/>
                <a:sym typeface="Wingdings" pitchFamily="2" charset="2"/>
              </a:rPr>
              <a:t></a:t>
            </a:r>
            <a:r>
              <a:rPr lang="en-US" sz="2000" dirty="0">
                <a:latin typeface="Arial" panose="020B0604020202020204" pitchFamily="34" charset="0"/>
                <a:cs typeface="Arial" panose="020B0604020202020204" pitchFamily="34" charset="0"/>
              </a:rPr>
              <a:t>D</a:t>
            </a:r>
          </a:p>
        </p:txBody>
      </p:sp>
      <p:sp>
        <p:nvSpPr>
          <p:cNvPr id="15" name="TextBox 14">
            <a:extLst>
              <a:ext uri="{FF2B5EF4-FFF2-40B4-BE49-F238E27FC236}">
                <a16:creationId xmlns:a16="http://schemas.microsoft.com/office/drawing/2014/main" id="{D7267344-E788-72E1-EADF-EA1510E2F467}"/>
              </a:ext>
            </a:extLst>
          </p:cNvPr>
          <p:cNvSpPr txBox="1"/>
          <p:nvPr/>
        </p:nvSpPr>
        <p:spPr>
          <a:xfrm>
            <a:off x="6197600" y="2522567"/>
            <a:ext cx="5257800" cy="400110"/>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Topological order #2: A</a:t>
            </a:r>
            <a:r>
              <a:rPr lang="en-US" sz="2000" dirty="0">
                <a:latin typeface="Arial" panose="020B0604020202020204" pitchFamily="34" charset="0"/>
                <a:cs typeface="Arial" panose="020B0604020202020204" pitchFamily="34" charset="0"/>
                <a:sym typeface="Wingdings" pitchFamily="2" charset="2"/>
              </a:rPr>
              <a:t></a:t>
            </a:r>
            <a:r>
              <a:rPr lang="en-US" sz="2000" dirty="0">
                <a:latin typeface="Arial" panose="020B0604020202020204" pitchFamily="34" charset="0"/>
                <a:cs typeface="Arial" panose="020B0604020202020204" pitchFamily="34" charset="0"/>
              </a:rPr>
              <a:t>C</a:t>
            </a:r>
            <a:r>
              <a:rPr lang="en-US" sz="2000" dirty="0">
                <a:latin typeface="Arial" panose="020B0604020202020204" pitchFamily="34" charset="0"/>
                <a:cs typeface="Arial" panose="020B0604020202020204" pitchFamily="34" charset="0"/>
                <a:sym typeface="Wingdings" pitchFamily="2" charset="2"/>
              </a:rPr>
              <a:t>B</a:t>
            </a:r>
            <a:r>
              <a:rPr lang="en-US" sz="2000" dirty="0">
                <a:latin typeface="Arial" panose="020B0604020202020204" pitchFamily="34" charset="0"/>
                <a:cs typeface="Arial" panose="020B0604020202020204" pitchFamily="34" charset="0"/>
              </a:rPr>
              <a:t>D</a:t>
            </a:r>
          </a:p>
        </p:txBody>
      </p:sp>
      <p:pic>
        <p:nvPicPr>
          <p:cNvPr id="16" name="Picture 2">
            <a:extLst>
              <a:ext uri="{FF2B5EF4-FFF2-40B4-BE49-F238E27FC236}">
                <a16:creationId xmlns:a16="http://schemas.microsoft.com/office/drawing/2014/main" id="{3020F2B7-FE9A-D709-A143-7D0318C93C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3117" y="1543052"/>
            <a:ext cx="2414983" cy="97951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a:extLst>
              <a:ext uri="{FF2B5EF4-FFF2-40B4-BE49-F238E27FC236}">
                <a16:creationId xmlns:a16="http://schemas.microsoft.com/office/drawing/2014/main" id="{814A9B8B-D075-DFFC-0F1C-AF047A70C5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8008" y="5469120"/>
            <a:ext cx="2414983" cy="979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69587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401E2C-F37D-58C3-3CC6-6F38A6D0259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07F6447-5BBB-1C18-5620-95AB25536DF1}"/>
              </a:ext>
            </a:extLst>
          </p:cNvPr>
          <p:cNvSpPr>
            <a:spLocks noGrp="1"/>
          </p:cNvSpPr>
          <p:nvPr>
            <p:ph type="title"/>
          </p:nvPr>
        </p:nvSpPr>
        <p:spPr/>
        <p:txBody>
          <a:bodyPr>
            <a:normAutofit/>
          </a:bodyPr>
          <a:lstStyle/>
          <a:p>
            <a:r>
              <a:rPr lang="en-US" dirty="0"/>
              <a:t>Incorrect Topological Order …</a:t>
            </a:r>
          </a:p>
        </p:txBody>
      </p:sp>
      <p:sp>
        <p:nvSpPr>
          <p:cNvPr id="15" name="Rectangle 14">
            <a:extLst>
              <a:ext uri="{FF2B5EF4-FFF2-40B4-BE49-F238E27FC236}">
                <a16:creationId xmlns:a16="http://schemas.microsoft.com/office/drawing/2014/main" id="{5A951809-0A4C-7C8A-C815-8F446D2CE9A5}"/>
              </a:ext>
            </a:extLst>
          </p:cNvPr>
          <p:cNvSpPr/>
          <p:nvPr/>
        </p:nvSpPr>
        <p:spPr>
          <a:xfrm>
            <a:off x="838200" y="1449947"/>
            <a:ext cx="10515600" cy="5016758"/>
          </a:xfrm>
          <a:prstGeom prst="rect">
            <a:avLst/>
          </a:prstGeom>
        </p:spPr>
        <p:txBody>
          <a:bodyPr wrap="square">
            <a:spAutoFit/>
          </a:bodyPr>
          <a:lstStyle/>
          <a:p>
            <a:r>
              <a:rPr lang="en-US" sz="2000" dirty="0" err="1">
                <a:latin typeface="Consolas" panose="020B0609020204030204" pitchFamily="49" charset="0"/>
                <a:cs typeface="Consolas" panose="020B0609020204030204" pitchFamily="49" charset="0"/>
              </a:rPr>
              <a:t>tf</a:t>
            </a:r>
            <a:r>
              <a:rPr lang="en-US" sz="2000" dirty="0">
                <a:latin typeface="Consolas" panose="020B0609020204030204" pitchFamily="49" charset="0"/>
                <a:cs typeface="Consolas" panose="020B0609020204030204" pitchFamily="49" charset="0"/>
              </a:rPr>
              <a:t>::Executor executor; </a:t>
            </a:r>
          </a:p>
          <a:p>
            <a:r>
              <a:rPr lang="en-US" sz="2000" dirty="0">
                <a:solidFill>
                  <a:srgbClr val="0070C0"/>
                </a:solidFill>
                <a:latin typeface="Consolas" panose="020B0609020204030204" pitchFamily="49" charset="0"/>
                <a:cs typeface="Consolas" panose="020B0609020204030204" pitchFamily="49" charset="0"/>
              </a:rPr>
              <a:t>auto</a:t>
            </a:r>
            <a:r>
              <a:rPr lang="en-US" sz="2000" dirty="0">
                <a:latin typeface="Consolas" panose="020B0609020204030204" pitchFamily="49" charset="0"/>
                <a:cs typeface="Consolas" panose="020B0609020204030204" pitchFamily="49" charset="0"/>
              </a:rPr>
              <a:t> A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a:t>
            </a:r>
            <a:r>
              <a:rPr lang="en-US" sz="2000" dirty="0" err="1">
                <a:latin typeface="Consolas" panose="020B0609020204030204" pitchFamily="49" charset="0"/>
                <a:cs typeface="Consolas" panose="020B0609020204030204" pitchFamily="49" charset="0"/>
              </a:rPr>
              <a:t>TaskA</a:t>
            </a:r>
            <a:r>
              <a:rPr lang="en-US" sz="2000" dirty="0">
                <a:latin typeface="Consolas" panose="020B0609020204030204" pitchFamily="49" charset="0"/>
                <a:cs typeface="Consolas" panose="020B0609020204030204" pitchFamily="49" charset="0"/>
              </a:rPr>
              <a:t>\n"; </a:t>
            </a:r>
          </a:p>
          <a:p>
            <a:r>
              <a:rPr lang="en-US" sz="2000" dirty="0">
                <a:latin typeface="Consolas" panose="020B0609020204030204" pitchFamily="49" charset="0"/>
                <a:cs typeface="Consolas" panose="020B0609020204030204" pitchFamily="49" charset="0"/>
              </a:rPr>
              <a:t>}); </a:t>
            </a:r>
          </a:p>
          <a:p>
            <a:r>
              <a:rPr lang="en-US" sz="2000" dirty="0">
                <a:solidFill>
                  <a:srgbClr val="0070C0"/>
                </a:solidFill>
                <a:latin typeface="Consolas" panose="020B0609020204030204" pitchFamily="49" charset="0"/>
                <a:cs typeface="Consolas" panose="020B0609020204030204" pitchFamily="49" charset="0"/>
              </a:rPr>
              <a:t>auto</a:t>
            </a:r>
            <a:r>
              <a:rPr lang="en-US" sz="2000" dirty="0">
                <a:latin typeface="Consolas" panose="020B0609020204030204" pitchFamily="49" charset="0"/>
                <a:cs typeface="Consolas" panose="020B0609020204030204" pitchFamily="49" charset="0"/>
              </a:rPr>
              <a:t> D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a:t>
            </a:r>
            <a:r>
              <a:rPr lang="en-US" sz="2000" dirty="0" err="1">
                <a:latin typeface="Consolas" panose="020B0609020204030204" pitchFamily="49" charset="0"/>
                <a:cs typeface="Consolas" panose="020B0609020204030204" pitchFamily="49" charset="0"/>
              </a:rPr>
              <a:t>TaskD</a:t>
            </a:r>
            <a:r>
              <a:rPr lang="en-US" sz="2000" dirty="0">
                <a:latin typeface="Consolas" panose="020B0609020204030204" pitchFamily="49" charset="0"/>
                <a:cs typeface="Consolas" panose="020B0609020204030204" pitchFamily="49" charset="0"/>
              </a:rPr>
              <a:t>\n"; </a:t>
            </a:r>
          </a:p>
          <a:p>
            <a:r>
              <a:rPr lang="en-US" sz="2000" dirty="0">
                <a:latin typeface="Consolas" panose="020B0609020204030204" pitchFamily="49" charset="0"/>
                <a:cs typeface="Consolas" panose="020B0609020204030204" pitchFamily="49" charset="0"/>
              </a:rPr>
              <a:t>}, </a:t>
            </a:r>
            <a:r>
              <a:rPr lang="en-US" sz="2000" u="sng" dirty="0">
                <a:solidFill>
                  <a:srgbClr val="FF0000"/>
                </a:solidFill>
                <a:latin typeface="Consolas" panose="020B0609020204030204" pitchFamily="49" charset="0"/>
                <a:cs typeface="Consolas" panose="020B0609020204030204" pitchFamily="49" charset="0"/>
              </a:rPr>
              <a:t>B-is-unavailable-yet</a:t>
            </a:r>
            <a:r>
              <a:rPr lang="en-US" sz="2000" dirty="0">
                <a:latin typeface="Consolas" panose="020B0609020204030204" pitchFamily="49" charset="0"/>
                <a:cs typeface="Consolas" panose="020B0609020204030204" pitchFamily="49" charset="0"/>
              </a:rPr>
              <a:t>, </a:t>
            </a:r>
            <a:r>
              <a:rPr lang="en-US" sz="2000" u="sng" dirty="0">
                <a:solidFill>
                  <a:srgbClr val="FF0000"/>
                </a:solidFill>
                <a:latin typeface="Consolas" panose="020B0609020204030204" pitchFamily="49" charset="0"/>
                <a:cs typeface="Consolas" panose="020B0609020204030204" pitchFamily="49" charset="0"/>
              </a:rPr>
              <a:t>C-is-unavailable-yet</a:t>
            </a:r>
            <a:r>
              <a:rPr lang="en-US" sz="2000" dirty="0">
                <a:latin typeface="Consolas" panose="020B0609020204030204" pitchFamily="49" charset="0"/>
                <a:cs typeface="Consolas" panose="020B0609020204030204" pitchFamily="49" charset="0"/>
              </a:rPr>
              <a:t>);</a:t>
            </a:r>
          </a:p>
          <a:p>
            <a:r>
              <a:rPr lang="en-US" sz="2000" dirty="0">
                <a:latin typeface="Consolas" panose="020B0609020204030204" pitchFamily="49" charset="0"/>
                <a:cs typeface="Consolas" panose="020B0609020204030204" pitchFamily="49" charset="0"/>
              </a:rPr>
              <a:t> </a:t>
            </a:r>
          </a:p>
          <a:p>
            <a:r>
              <a:rPr lang="en-US" sz="2000" dirty="0">
                <a:solidFill>
                  <a:srgbClr val="0070C0"/>
                </a:solidFill>
                <a:latin typeface="Consolas" panose="020B0609020204030204" pitchFamily="49" charset="0"/>
                <a:cs typeface="Consolas" panose="020B0609020204030204" pitchFamily="49" charset="0"/>
              </a:rPr>
              <a:t>auto</a:t>
            </a:r>
            <a:r>
              <a:rPr lang="en-US" sz="2000" dirty="0">
                <a:latin typeface="Consolas" panose="020B0609020204030204" pitchFamily="49" charset="0"/>
                <a:cs typeface="Consolas" panose="020B0609020204030204" pitchFamily="49" charset="0"/>
              </a:rPr>
              <a:t> B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a:t>
            </a:r>
            <a:r>
              <a:rPr lang="en-US" sz="2000" dirty="0" err="1">
                <a:latin typeface="Consolas" panose="020B0609020204030204" pitchFamily="49" charset="0"/>
                <a:cs typeface="Consolas" panose="020B0609020204030204" pitchFamily="49" charset="0"/>
              </a:rPr>
              <a:t>TaskB</a:t>
            </a:r>
            <a:r>
              <a:rPr lang="en-US" sz="2000" dirty="0">
                <a:latin typeface="Consolas" panose="020B0609020204030204" pitchFamily="49" charset="0"/>
                <a:cs typeface="Consolas" panose="020B0609020204030204" pitchFamily="49" charset="0"/>
              </a:rPr>
              <a:t>\n"; </a:t>
            </a:r>
          </a:p>
          <a:p>
            <a:r>
              <a:rPr lang="en-US" sz="2000" dirty="0">
                <a:latin typeface="Consolas" panose="020B0609020204030204" pitchFamily="49" charset="0"/>
                <a:cs typeface="Consolas" panose="020B0609020204030204" pitchFamily="49" charset="0"/>
              </a:rPr>
              <a:t>}, A); </a:t>
            </a:r>
          </a:p>
          <a:p>
            <a:r>
              <a:rPr lang="en-US" sz="2000" dirty="0">
                <a:solidFill>
                  <a:srgbClr val="0070C0"/>
                </a:solidFill>
                <a:latin typeface="Consolas" panose="020B0609020204030204" pitchFamily="49" charset="0"/>
                <a:cs typeface="Consolas" panose="020B0609020204030204" pitchFamily="49" charset="0"/>
              </a:rPr>
              <a:t>auto</a:t>
            </a:r>
            <a:r>
              <a:rPr lang="en-US" sz="2000" dirty="0">
                <a:latin typeface="Consolas" panose="020B0609020204030204" pitchFamily="49" charset="0"/>
                <a:cs typeface="Consolas" panose="020B0609020204030204" pitchFamily="49" charset="0"/>
              </a:rPr>
              <a:t> C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a:t>
            </a:r>
            <a:r>
              <a:rPr lang="en-US" sz="2000" dirty="0" err="1">
                <a:latin typeface="Consolas" panose="020B0609020204030204" pitchFamily="49" charset="0"/>
                <a:cs typeface="Consolas" panose="020B0609020204030204" pitchFamily="49" charset="0"/>
              </a:rPr>
              <a:t>TaskC</a:t>
            </a:r>
            <a:r>
              <a:rPr lang="en-US" sz="2000" dirty="0">
                <a:latin typeface="Consolas" panose="020B0609020204030204" pitchFamily="49" charset="0"/>
                <a:cs typeface="Consolas" panose="020B0609020204030204" pitchFamily="49" charset="0"/>
              </a:rPr>
              <a:t>\n"; </a:t>
            </a:r>
          </a:p>
          <a:p>
            <a:r>
              <a:rPr lang="en-US" sz="2000" dirty="0">
                <a:latin typeface="Consolas" panose="020B0609020204030204" pitchFamily="49" charset="0"/>
                <a:cs typeface="Consolas" panose="020B0609020204030204" pitchFamily="49" charset="0"/>
              </a:rPr>
              <a:t>}, A); </a:t>
            </a:r>
          </a:p>
          <a:p>
            <a:endParaRPr lang="en-US" sz="2000" dirty="0">
              <a:latin typeface="Consolas" panose="020B0609020204030204" pitchFamily="49" charset="0"/>
              <a:cs typeface="Consolas" panose="020B0609020204030204" pitchFamily="49" charset="0"/>
            </a:endParaRPr>
          </a:p>
          <a:p>
            <a:r>
              <a:rPr lang="en-US" sz="2000" dirty="0" err="1">
                <a:latin typeface="Consolas" panose="020B0609020204030204" pitchFamily="49" charset="0"/>
                <a:cs typeface="Consolas" panose="020B0609020204030204" pitchFamily="49" charset="0"/>
              </a:rPr>
              <a:t>executor.wait_for_all</a:t>
            </a:r>
            <a:r>
              <a:rPr lang="en-US" sz="2000" dirty="0">
                <a:latin typeface="Consolas" panose="020B0609020204030204" pitchFamily="49" charset="0"/>
                <a:cs typeface="Consolas" panose="020B0609020204030204" pitchFamily="49" charset="0"/>
              </a:rPr>
              <a:t>(); </a:t>
            </a:r>
          </a:p>
        </p:txBody>
      </p:sp>
      <p:pic>
        <p:nvPicPr>
          <p:cNvPr id="2" name="Picture 2">
            <a:extLst>
              <a:ext uri="{FF2B5EF4-FFF2-40B4-BE49-F238E27FC236}">
                <a16:creationId xmlns:a16="http://schemas.microsoft.com/office/drawing/2014/main" id="{48F42B5D-FA31-E0FA-D76B-990D88C30869}"/>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86264" y="1500017"/>
            <a:ext cx="3667536" cy="148754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ular Callout 5">
            <a:extLst>
              <a:ext uri="{FF2B5EF4-FFF2-40B4-BE49-F238E27FC236}">
                <a16:creationId xmlns:a16="http://schemas.microsoft.com/office/drawing/2014/main" id="{3A3924A4-1445-DF73-C5A5-43D56AF4DE8A}"/>
              </a:ext>
            </a:extLst>
          </p:cNvPr>
          <p:cNvSpPr/>
          <p:nvPr/>
        </p:nvSpPr>
        <p:spPr>
          <a:xfrm>
            <a:off x="7693572" y="3113690"/>
            <a:ext cx="3671143" cy="1487549"/>
          </a:xfrm>
          <a:prstGeom prst="wedgeRectCallout">
            <a:avLst>
              <a:gd name="adj1" fmla="val -55323"/>
              <a:gd name="adj2" fmla="val -20122"/>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An incorrect topological order (A</a:t>
            </a:r>
            <a:r>
              <a:rPr lang="en-US" sz="2000" dirty="0">
                <a:latin typeface="Arial" panose="020B0604020202020204" pitchFamily="34" charset="0"/>
                <a:cs typeface="Arial" panose="020B0604020202020204" pitchFamily="34" charset="0"/>
                <a:sym typeface="Wingdings" pitchFamily="2" charset="2"/>
              </a:rPr>
              <a:t>DBC) prevents you from expressing a correct dynamic task graph.</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11641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4E4A1-76B3-825E-A35F-7D4F3B6C4339}"/>
              </a:ext>
            </a:extLst>
          </p:cNvPr>
          <p:cNvSpPr>
            <a:spLocks noGrp="1"/>
          </p:cNvSpPr>
          <p:nvPr>
            <p:ph type="title"/>
          </p:nvPr>
        </p:nvSpPr>
        <p:spPr/>
        <p:txBody>
          <a:bodyPr/>
          <a:lstStyle/>
          <a:p>
            <a:r>
              <a:rPr lang="en-US" dirty="0"/>
              <a:t>Variable Range of Task Dependencies</a:t>
            </a:r>
          </a:p>
        </p:txBody>
      </p:sp>
      <p:sp>
        <p:nvSpPr>
          <p:cNvPr id="3" name="Content Placeholder 2">
            <a:extLst>
              <a:ext uri="{FF2B5EF4-FFF2-40B4-BE49-F238E27FC236}">
                <a16:creationId xmlns:a16="http://schemas.microsoft.com/office/drawing/2014/main" id="{BCF3B24F-6480-4DD5-7645-CC4A1E7B37C0}"/>
              </a:ext>
            </a:extLst>
          </p:cNvPr>
          <p:cNvSpPr>
            <a:spLocks noGrp="1"/>
          </p:cNvSpPr>
          <p:nvPr>
            <p:ph idx="1"/>
          </p:nvPr>
        </p:nvSpPr>
        <p:spPr/>
        <p:txBody>
          <a:bodyPr/>
          <a:lstStyle/>
          <a:p>
            <a:pPr algn="just"/>
            <a:r>
              <a:rPr lang="en-US" b="1" dirty="0"/>
              <a:t>Both methods can take a variable range of dependent-async tasks</a:t>
            </a:r>
          </a:p>
          <a:p>
            <a:pPr lvl="1" algn="just"/>
            <a:r>
              <a:rPr lang="en-US" dirty="0"/>
              <a:t>Useful when the task dependencies come as a runtime variable (e.g., loaded from a file)</a:t>
            </a:r>
          </a:p>
          <a:p>
            <a:pPr algn="just"/>
            <a:endParaRPr lang="en-US" sz="2600" b="1" dirty="0"/>
          </a:p>
          <a:p>
            <a:pPr algn="just"/>
            <a:endParaRPr lang="en-US" sz="2600" b="1" dirty="0"/>
          </a:p>
          <a:p>
            <a:endParaRPr lang="en-US" dirty="0"/>
          </a:p>
        </p:txBody>
      </p:sp>
      <p:sp>
        <p:nvSpPr>
          <p:cNvPr id="4" name="Rectangle 3">
            <a:extLst>
              <a:ext uri="{FF2B5EF4-FFF2-40B4-BE49-F238E27FC236}">
                <a16:creationId xmlns:a16="http://schemas.microsoft.com/office/drawing/2014/main" id="{6DF9F81C-BB58-F496-ED17-E4C2F27C3431}"/>
              </a:ext>
            </a:extLst>
          </p:cNvPr>
          <p:cNvSpPr/>
          <p:nvPr/>
        </p:nvSpPr>
        <p:spPr>
          <a:xfrm>
            <a:off x="838200" y="2291002"/>
            <a:ext cx="10515600" cy="3308598"/>
          </a:xfrm>
          <a:prstGeom prst="rect">
            <a:avLst/>
          </a:prstGeom>
        </p:spPr>
        <p:txBody>
          <a:bodyPr wrap="square">
            <a:spAutoFit/>
          </a:bodyPr>
          <a:lstStyle/>
          <a:p>
            <a:r>
              <a:rPr lang="en-US" sz="1900" dirty="0">
                <a:solidFill>
                  <a:schemeClr val="accent6">
                    <a:lumMod val="75000"/>
                  </a:schemeClr>
                </a:solidFill>
                <a:latin typeface="Consolas" panose="020B0609020204030204" pitchFamily="49" charset="0"/>
                <a:cs typeface="Consolas" panose="020B0609020204030204" pitchFamily="49" charset="0"/>
              </a:rPr>
              <a:t>// Live: </a:t>
            </a:r>
            <a:r>
              <a:rPr lang="en-US" sz="1900" dirty="0">
                <a:solidFill>
                  <a:schemeClr val="tx1">
                    <a:lumMod val="50000"/>
                    <a:lumOff val="50000"/>
                  </a:schemeClr>
                </a:solidFill>
                <a:latin typeface="Consolas" panose="020B0609020204030204" pitchFamily="49" charset="0"/>
                <a:cs typeface="Consolas" panose="020B0609020204030204" pitchFamily="49" charset="0"/>
                <a:hlinkClick r:id="rId3"/>
              </a:rPr>
              <a:t>https://godbolt.org/z/6Pvco4KeE</a:t>
            </a:r>
            <a:r>
              <a:rPr lang="en-US" sz="1900" dirty="0">
                <a:solidFill>
                  <a:schemeClr val="tx1">
                    <a:lumMod val="50000"/>
                    <a:lumOff val="50000"/>
                  </a:schemeClr>
                </a:solidFill>
                <a:latin typeface="Consolas" panose="020B0609020204030204" pitchFamily="49" charset="0"/>
                <a:cs typeface="Consolas" panose="020B0609020204030204" pitchFamily="49" charset="0"/>
              </a:rPr>
              <a:t> </a:t>
            </a:r>
          </a:p>
          <a:p>
            <a:r>
              <a:rPr lang="en-US" sz="1900" dirty="0">
                <a:latin typeface="Consolas" panose="020B0609020204030204" pitchFamily="49" charset="0"/>
                <a:cs typeface="Consolas" panose="020B0609020204030204" pitchFamily="49" charset="0"/>
              </a:rPr>
              <a:t>std::vector&lt;</a:t>
            </a:r>
            <a:r>
              <a:rPr lang="en-US" sz="1900" dirty="0" err="1">
                <a:latin typeface="Consolas" panose="020B0609020204030204" pitchFamily="49" charset="0"/>
                <a:cs typeface="Consolas" panose="020B0609020204030204" pitchFamily="49" charset="0"/>
              </a:rPr>
              <a:t>tf</a:t>
            </a:r>
            <a:r>
              <a:rPr lang="en-US" sz="1900" dirty="0">
                <a:latin typeface="Consolas" panose="020B0609020204030204" pitchFamily="49" charset="0"/>
                <a:cs typeface="Consolas" panose="020B0609020204030204" pitchFamily="49" charset="0"/>
              </a:rPr>
              <a:t>::</a:t>
            </a:r>
            <a:r>
              <a:rPr lang="en-US" sz="1900" dirty="0" err="1">
                <a:latin typeface="Consolas" panose="020B0609020204030204" pitchFamily="49" charset="0"/>
                <a:cs typeface="Consolas" panose="020B0609020204030204" pitchFamily="49" charset="0"/>
              </a:rPr>
              <a:t>AsyncTask</a:t>
            </a:r>
            <a:r>
              <a:rPr lang="en-US" sz="1900" dirty="0">
                <a:latin typeface="Consolas" panose="020B0609020204030204" pitchFamily="49" charset="0"/>
                <a:cs typeface="Consolas" panose="020B0609020204030204" pitchFamily="49" charset="0"/>
              </a:rPr>
              <a:t>&gt; tasks = {</a:t>
            </a:r>
          </a:p>
          <a:p>
            <a:r>
              <a:rPr lang="en-US" sz="1900" dirty="0">
                <a:latin typeface="Consolas" panose="020B0609020204030204" pitchFamily="49" charset="0"/>
                <a:cs typeface="Consolas" panose="020B0609020204030204" pitchFamily="49" charset="0"/>
              </a:rPr>
              <a:t>  </a:t>
            </a:r>
            <a:r>
              <a:rPr lang="en-US" sz="1900" dirty="0" err="1">
                <a:latin typeface="Consolas" panose="020B0609020204030204" pitchFamily="49" charset="0"/>
                <a:cs typeface="Consolas" panose="020B0609020204030204" pitchFamily="49" charset="0"/>
              </a:rPr>
              <a:t>executor.silent_dependent_async</a:t>
            </a:r>
            <a:r>
              <a:rPr lang="en-US" sz="1900" dirty="0">
                <a:latin typeface="Consolas" panose="020B0609020204030204" pitchFamily="49" charset="0"/>
                <a:cs typeface="Consolas" panose="020B0609020204030204" pitchFamily="49" charset="0"/>
              </a:rPr>
              <a:t>([](){ std::</a:t>
            </a:r>
            <a:r>
              <a:rPr lang="en-US" sz="1900" dirty="0" err="1">
                <a:latin typeface="Consolas" panose="020B0609020204030204" pitchFamily="49" charset="0"/>
                <a:cs typeface="Consolas" panose="020B0609020204030204" pitchFamily="49" charset="0"/>
              </a:rPr>
              <a:t>cout</a:t>
            </a:r>
            <a:r>
              <a:rPr lang="en-US" sz="1900" dirty="0">
                <a:latin typeface="Consolas" panose="020B0609020204030204" pitchFamily="49" charset="0"/>
                <a:cs typeface="Consolas" panose="020B0609020204030204" pitchFamily="49" charset="0"/>
              </a:rPr>
              <a:t> &lt;&lt; "</a:t>
            </a:r>
            <a:r>
              <a:rPr lang="en-US" sz="1900" dirty="0" err="1">
                <a:latin typeface="Consolas" panose="020B0609020204030204" pitchFamily="49" charset="0"/>
                <a:cs typeface="Consolas" panose="020B0609020204030204" pitchFamily="49" charset="0"/>
              </a:rPr>
              <a:t>TaskA</a:t>
            </a:r>
            <a:r>
              <a:rPr lang="en-US" sz="1900" dirty="0">
                <a:latin typeface="Consolas" panose="020B0609020204030204" pitchFamily="49" charset="0"/>
                <a:cs typeface="Consolas" panose="020B0609020204030204" pitchFamily="49" charset="0"/>
              </a:rPr>
              <a:t>\n"; }),</a:t>
            </a:r>
          </a:p>
          <a:p>
            <a:r>
              <a:rPr lang="en-US" sz="1900" dirty="0">
                <a:latin typeface="Consolas" panose="020B0609020204030204" pitchFamily="49" charset="0"/>
                <a:cs typeface="Consolas" panose="020B0609020204030204" pitchFamily="49" charset="0"/>
              </a:rPr>
              <a:t>  </a:t>
            </a:r>
            <a:r>
              <a:rPr lang="en-US" sz="1900" dirty="0" err="1">
                <a:latin typeface="Consolas" panose="020B0609020204030204" pitchFamily="49" charset="0"/>
                <a:cs typeface="Consolas" panose="020B0609020204030204" pitchFamily="49" charset="0"/>
              </a:rPr>
              <a:t>executor.silent_dependent_async</a:t>
            </a:r>
            <a:r>
              <a:rPr lang="en-US" sz="1900" dirty="0">
                <a:latin typeface="Consolas" panose="020B0609020204030204" pitchFamily="49" charset="0"/>
                <a:cs typeface="Consolas" panose="020B0609020204030204" pitchFamily="49" charset="0"/>
              </a:rPr>
              <a:t>([](){ std::</a:t>
            </a:r>
            <a:r>
              <a:rPr lang="en-US" sz="1900" dirty="0" err="1">
                <a:latin typeface="Consolas" panose="020B0609020204030204" pitchFamily="49" charset="0"/>
                <a:cs typeface="Consolas" panose="020B0609020204030204" pitchFamily="49" charset="0"/>
              </a:rPr>
              <a:t>cout</a:t>
            </a:r>
            <a:r>
              <a:rPr lang="en-US" sz="1900" dirty="0">
                <a:latin typeface="Consolas" panose="020B0609020204030204" pitchFamily="49" charset="0"/>
                <a:cs typeface="Consolas" panose="020B0609020204030204" pitchFamily="49" charset="0"/>
              </a:rPr>
              <a:t> &lt;&lt; "</a:t>
            </a:r>
            <a:r>
              <a:rPr lang="en-US" sz="1900" dirty="0" err="1">
                <a:latin typeface="Consolas" panose="020B0609020204030204" pitchFamily="49" charset="0"/>
                <a:cs typeface="Consolas" panose="020B0609020204030204" pitchFamily="49" charset="0"/>
              </a:rPr>
              <a:t>TaskB</a:t>
            </a:r>
            <a:r>
              <a:rPr lang="en-US" sz="1900" dirty="0">
                <a:latin typeface="Consolas" panose="020B0609020204030204" pitchFamily="49" charset="0"/>
                <a:cs typeface="Consolas" panose="020B0609020204030204" pitchFamily="49" charset="0"/>
              </a:rPr>
              <a:t>\n"; }), </a:t>
            </a:r>
          </a:p>
          <a:p>
            <a:r>
              <a:rPr lang="en-US" sz="1900" dirty="0">
                <a:latin typeface="Consolas" panose="020B0609020204030204" pitchFamily="49" charset="0"/>
                <a:cs typeface="Consolas" panose="020B0609020204030204" pitchFamily="49" charset="0"/>
              </a:rPr>
              <a:t>  </a:t>
            </a:r>
            <a:r>
              <a:rPr lang="en-US" sz="1900" dirty="0" err="1">
                <a:latin typeface="Consolas" panose="020B0609020204030204" pitchFamily="49" charset="0"/>
                <a:cs typeface="Consolas" panose="020B0609020204030204" pitchFamily="49" charset="0"/>
              </a:rPr>
              <a:t>executor.silent_dependent_async</a:t>
            </a:r>
            <a:r>
              <a:rPr lang="en-US" sz="1900" dirty="0">
                <a:latin typeface="Consolas" panose="020B0609020204030204" pitchFamily="49" charset="0"/>
                <a:cs typeface="Consolas" panose="020B0609020204030204" pitchFamily="49" charset="0"/>
              </a:rPr>
              <a:t>([](){ std::</a:t>
            </a:r>
            <a:r>
              <a:rPr lang="en-US" sz="1900" dirty="0" err="1">
                <a:latin typeface="Consolas" panose="020B0609020204030204" pitchFamily="49" charset="0"/>
                <a:cs typeface="Consolas" panose="020B0609020204030204" pitchFamily="49" charset="0"/>
              </a:rPr>
              <a:t>cout</a:t>
            </a:r>
            <a:r>
              <a:rPr lang="en-US" sz="1900" dirty="0">
                <a:latin typeface="Consolas" panose="020B0609020204030204" pitchFamily="49" charset="0"/>
                <a:cs typeface="Consolas" panose="020B0609020204030204" pitchFamily="49" charset="0"/>
              </a:rPr>
              <a:t> &lt;&lt; "</a:t>
            </a:r>
            <a:r>
              <a:rPr lang="en-US" sz="1900" dirty="0" err="1">
                <a:latin typeface="Consolas" panose="020B0609020204030204" pitchFamily="49" charset="0"/>
                <a:cs typeface="Consolas" panose="020B0609020204030204" pitchFamily="49" charset="0"/>
              </a:rPr>
              <a:t>TaskC</a:t>
            </a:r>
            <a:r>
              <a:rPr lang="en-US" sz="1900" dirty="0">
                <a:latin typeface="Consolas" panose="020B0609020204030204" pitchFamily="49" charset="0"/>
                <a:cs typeface="Consolas" panose="020B0609020204030204" pitchFamily="49" charset="0"/>
              </a:rPr>
              <a:t>\n"; }),</a:t>
            </a:r>
          </a:p>
          <a:p>
            <a:r>
              <a:rPr lang="en-US" sz="1900" dirty="0">
                <a:latin typeface="Consolas" panose="020B0609020204030204" pitchFamily="49" charset="0"/>
                <a:cs typeface="Consolas" panose="020B0609020204030204" pitchFamily="49" charset="0"/>
              </a:rPr>
              <a:t>  </a:t>
            </a:r>
            <a:r>
              <a:rPr lang="en-US" sz="1900" dirty="0" err="1">
                <a:latin typeface="Consolas" panose="020B0609020204030204" pitchFamily="49" charset="0"/>
                <a:cs typeface="Consolas" panose="020B0609020204030204" pitchFamily="49" charset="0"/>
              </a:rPr>
              <a:t>executor.silent_dependent_async</a:t>
            </a:r>
            <a:r>
              <a:rPr lang="en-US" sz="1900" dirty="0">
                <a:latin typeface="Consolas" panose="020B0609020204030204" pitchFamily="49" charset="0"/>
                <a:cs typeface="Consolas" panose="020B0609020204030204" pitchFamily="49" charset="0"/>
              </a:rPr>
              <a:t>([](){ std::</a:t>
            </a:r>
            <a:r>
              <a:rPr lang="en-US" sz="1900" dirty="0" err="1">
                <a:latin typeface="Consolas" panose="020B0609020204030204" pitchFamily="49" charset="0"/>
                <a:cs typeface="Consolas" panose="020B0609020204030204" pitchFamily="49" charset="0"/>
              </a:rPr>
              <a:t>cout</a:t>
            </a:r>
            <a:r>
              <a:rPr lang="en-US" sz="1900" dirty="0">
                <a:latin typeface="Consolas" panose="020B0609020204030204" pitchFamily="49" charset="0"/>
                <a:cs typeface="Consolas" panose="020B0609020204030204" pitchFamily="49" charset="0"/>
              </a:rPr>
              <a:t> &lt;&lt; "</a:t>
            </a:r>
            <a:r>
              <a:rPr lang="en-US" sz="1900" dirty="0" err="1">
                <a:latin typeface="Consolas" panose="020B0609020204030204" pitchFamily="49" charset="0"/>
                <a:cs typeface="Consolas" panose="020B0609020204030204" pitchFamily="49" charset="0"/>
              </a:rPr>
              <a:t>TaskD</a:t>
            </a:r>
            <a:r>
              <a:rPr lang="en-US" sz="1900" dirty="0">
                <a:latin typeface="Consolas" panose="020B0609020204030204" pitchFamily="49" charset="0"/>
                <a:cs typeface="Consolas" panose="020B0609020204030204" pitchFamily="49" charset="0"/>
              </a:rPr>
              <a:t>\n"; })</a:t>
            </a:r>
          </a:p>
          <a:p>
            <a:r>
              <a:rPr lang="en-US" sz="1900" dirty="0">
                <a:latin typeface="Consolas" panose="020B0609020204030204" pitchFamily="49" charset="0"/>
                <a:cs typeface="Consolas" panose="020B0609020204030204" pitchFamily="49" charset="0"/>
              </a:rPr>
              <a:t>};</a:t>
            </a:r>
          </a:p>
          <a:p>
            <a:r>
              <a:rPr lang="en-US" sz="1900" dirty="0">
                <a:solidFill>
                  <a:schemeClr val="accent6">
                    <a:lumMod val="75000"/>
                  </a:schemeClr>
                </a:solidFill>
                <a:latin typeface="Consolas" panose="020B0609020204030204" pitchFamily="49" charset="0"/>
                <a:cs typeface="Consolas" panose="020B0609020204030204" pitchFamily="49" charset="0"/>
              </a:rPr>
              <a:t>// create a dependent-async tasks that depends on tasks, A, B, C, and D</a:t>
            </a:r>
          </a:p>
          <a:p>
            <a:r>
              <a:rPr lang="en-US" sz="1900" dirty="0" err="1">
                <a:latin typeface="Consolas" panose="020B0609020204030204" pitchFamily="49" charset="0"/>
                <a:cs typeface="Consolas" panose="020B0609020204030204" pitchFamily="49" charset="0"/>
              </a:rPr>
              <a:t>executor.dependent_async</a:t>
            </a:r>
            <a:r>
              <a:rPr lang="en-US" sz="1900" dirty="0">
                <a:latin typeface="Consolas" panose="020B0609020204030204" pitchFamily="49" charset="0"/>
                <a:cs typeface="Consolas" panose="020B0609020204030204" pitchFamily="49" charset="0"/>
              </a:rPr>
              <a:t>([](){}, </a:t>
            </a:r>
            <a:r>
              <a:rPr lang="en-US" sz="1900" dirty="0" err="1">
                <a:latin typeface="Consolas" panose="020B0609020204030204" pitchFamily="49" charset="0"/>
                <a:cs typeface="Consolas" panose="020B0609020204030204" pitchFamily="49" charset="0"/>
              </a:rPr>
              <a:t>tasks.begin</a:t>
            </a:r>
            <a:r>
              <a:rPr lang="en-US" sz="1900" dirty="0">
                <a:latin typeface="Consolas" panose="020B0609020204030204" pitchFamily="49" charset="0"/>
                <a:cs typeface="Consolas" panose="020B0609020204030204" pitchFamily="49" charset="0"/>
              </a:rPr>
              <a:t>(), </a:t>
            </a:r>
            <a:r>
              <a:rPr lang="en-US" sz="1900" dirty="0" err="1">
                <a:latin typeface="Consolas" panose="020B0609020204030204" pitchFamily="49" charset="0"/>
                <a:cs typeface="Consolas" panose="020B0609020204030204" pitchFamily="49" charset="0"/>
              </a:rPr>
              <a:t>tasks.end</a:t>
            </a:r>
            <a:r>
              <a:rPr lang="en-US" sz="1900" dirty="0">
                <a:latin typeface="Consolas" panose="020B0609020204030204" pitchFamily="49" charset="0"/>
                <a:cs typeface="Consolas" panose="020B0609020204030204" pitchFamily="49" charset="0"/>
              </a:rPr>
              <a:t>());</a:t>
            </a:r>
          </a:p>
          <a:p>
            <a:r>
              <a:rPr lang="en-US" sz="1900" dirty="0">
                <a:solidFill>
                  <a:schemeClr val="accent6">
                    <a:lumMod val="75000"/>
                  </a:schemeClr>
                </a:solidFill>
                <a:latin typeface="Consolas" panose="020B0609020204030204" pitchFamily="49" charset="0"/>
                <a:cs typeface="Consolas" panose="020B0609020204030204" pitchFamily="49" charset="0"/>
              </a:rPr>
              <a:t>// create a silent-dependent-async task that depends on tasks, A, B, C, and D</a:t>
            </a:r>
          </a:p>
          <a:p>
            <a:r>
              <a:rPr lang="en-US" sz="1900" dirty="0" err="1">
                <a:latin typeface="Consolas" panose="020B0609020204030204" pitchFamily="49" charset="0"/>
                <a:cs typeface="Consolas" panose="020B0609020204030204" pitchFamily="49" charset="0"/>
              </a:rPr>
              <a:t>executor.silent_dependent_async</a:t>
            </a:r>
            <a:r>
              <a:rPr lang="en-US" sz="1900" dirty="0">
                <a:latin typeface="Consolas" panose="020B0609020204030204" pitchFamily="49" charset="0"/>
                <a:cs typeface="Consolas" panose="020B0609020204030204" pitchFamily="49" charset="0"/>
              </a:rPr>
              <a:t>([](){}, </a:t>
            </a:r>
            <a:r>
              <a:rPr lang="en-US" sz="1900" dirty="0" err="1">
                <a:latin typeface="Consolas" panose="020B0609020204030204" pitchFamily="49" charset="0"/>
                <a:cs typeface="Consolas" panose="020B0609020204030204" pitchFamily="49" charset="0"/>
              </a:rPr>
              <a:t>tasks.begin</a:t>
            </a:r>
            <a:r>
              <a:rPr lang="en-US" sz="1900" dirty="0">
                <a:latin typeface="Consolas" panose="020B0609020204030204" pitchFamily="49" charset="0"/>
                <a:cs typeface="Consolas" panose="020B0609020204030204" pitchFamily="49" charset="0"/>
              </a:rPr>
              <a:t>(), </a:t>
            </a:r>
            <a:r>
              <a:rPr lang="en-US" sz="1900" dirty="0" err="1">
                <a:latin typeface="Consolas" panose="020B0609020204030204" pitchFamily="49" charset="0"/>
                <a:cs typeface="Consolas" panose="020B0609020204030204" pitchFamily="49" charset="0"/>
              </a:rPr>
              <a:t>tasks.end</a:t>
            </a:r>
            <a:r>
              <a:rPr lang="en-US" sz="1900" dirty="0">
                <a:latin typeface="Consolas" panose="020B0609020204030204" pitchFamily="49" charset="0"/>
                <a:cs typeface="Consolas" panose="020B0609020204030204" pitchFamily="49" charset="0"/>
              </a:rPr>
              <a:t>());</a:t>
            </a:r>
          </a:p>
        </p:txBody>
      </p:sp>
      <p:sp>
        <p:nvSpPr>
          <p:cNvPr id="6" name="Rectangle 5">
            <a:extLst>
              <a:ext uri="{FF2B5EF4-FFF2-40B4-BE49-F238E27FC236}">
                <a16:creationId xmlns:a16="http://schemas.microsoft.com/office/drawing/2014/main" id="{0617C9FE-7EDC-7E66-22FD-0E0C78738577}"/>
              </a:ext>
            </a:extLst>
          </p:cNvPr>
          <p:cNvSpPr/>
          <p:nvPr/>
        </p:nvSpPr>
        <p:spPr>
          <a:xfrm>
            <a:off x="838200" y="5701694"/>
            <a:ext cx="10515600" cy="709992"/>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While this feature may look trivial, I found it very difficult to achieve with existing asynchronous tasking libraries because their task creation and dependency expression are decoupled from each other …</a:t>
            </a:r>
          </a:p>
        </p:txBody>
      </p:sp>
    </p:spTree>
    <p:extLst>
      <p:ext uri="{BB962C8B-B14F-4D97-AF65-F5344CB8AC3E}">
        <p14:creationId xmlns:p14="http://schemas.microsoft.com/office/powerpoint/2010/main" val="633206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967420-5AA4-7B43-AB8E-D0ED99B2739E}"/>
              </a:ext>
            </a:extLst>
          </p:cNvPr>
          <p:cNvSpPr>
            <a:spLocks noGrp="1"/>
          </p:cNvSpPr>
          <p:nvPr>
            <p:ph type="title"/>
          </p:nvPr>
        </p:nvSpPr>
        <p:spPr/>
        <p:txBody>
          <a:bodyPr>
            <a:noAutofit/>
          </a:bodyPr>
          <a:lstStyle/>
          <a:p>
            <a:r>
              <a:rPr lang="en-US" dirty="0"/>
              <a:t>DTGP is Flexible for Runtime-driven Execution</a:t>
            </a:r>
            <a:endParaRPr lang="en-US" sz="3900" dirty="0"/>
          </a:p>
        </p:txBody>
      </p:sp>
      <p:sp>
        <p:nvSpPr>
          <p:cNvPr id="10" name="Content Placeholder 9">
            <a:extLst>
              <a:ext uri="{FF2B5EF4-FFF2-40B4-BE49-F238E27FC236}">
                <a16:creationId xmlns:a16="http://schemas.microsoft.com/office/drawing/2014/main" id="{6F9FE58D-99D9-2D36-0D0D-9C53F654762C}"/>
              </a:ext>
            </a:extLst>
          </p:cNvPr>
          <p:cNvSpPr>
            <a:spLocks noGrp="1"/>
          </p:cNvSpPr>
          <p:nvPr>
            <p:ph idx="1"/>
          </p:nvPr>
        </p:nvSpPr>
        <p:spPr>
          <a:xfrm>
            <a:off x="838200" y="1400345"/>
            <a:ext cx="10515600" cy="671255"/>
          </a:xfrm>
        </p:spPr>
        <p:txBody>
          <a:bodyPr>
            <a:normAutofit/>
          </a:bodyPr>
          <a:lstStyle/>
          <a:p>
            <a:r>
              <a:rPr lang="en-US" b="1" dirty="0"/>
              <a:t>Assemble task graphs driven by runtime variables and control-flow results</a:t>
            </a:r>
            <a:endParaRPr lang="en-US" b="1" baseline="30000" dirty="0"/>
          </a:p>
        </p:txBody>
      </p:sp>
      <p:sp>
        <p:nvSpPr>
          <p:cNvPr id="2" name="Rectangle 1">
            <a:extLst>
              <a:ext uri="{FF2B5EF4-FFF2-40B4-BE49-F238E27FC236}">
                <a16:creationId xmlns:a16="http://schemas.microsoft.com/office/drawing/2014/main" id="{D74BF30D-F2DB-B0CF-F0E0-6AE2E0B1108F}"/>
              </a:ext>
            </a:extLst>
          </p:cNvPr>
          <p:cNvSpPr/>
          <p:nvPr/>
        </p:nvSpPr>
        <p:spPr>
          <a:xfrm>
            <a:off x="838200" y="1951792"/>
            <a:ext cx="5054600" cy="3970318"/>
          </a:xfrm>
          <a:prstGeom prst="rect">
            <a:avLst/>
          </a:prstGeom>
          <a:ln w="12700">
            <a:solidFill>
              <a:schemeClr val="tx1">
                <a:lumMod val="75000"/>
                <a:lumOff val="25000"/>
              </a:schemeClr>
            </a:solidFill>
            <a:prstDash val="dash"/>
          </a:ln>
        </p:spPr>
        <p:txBody>
          <a:bodyPr wrap="square">
            <a:spAutoFit/>
          </a:bodyPr>
          <a:lstStyle/>
          <a:p>
            <a:r>
              <a:rPr lang="en-US" dirty="0">
                <a:solidFill>
                  <a:srgbClr val="0070C0"/>
                </a:solidFill>
                <a:latin typeface="Consolas" panose="020B0609020204030204" pitchFamily="49" charset="0"/>
                <a:cs typeface="Consolas" panose="020B0609020204030204" pitchFamily="49" charset="0"/>
              </a:rPr>
              <a:t>if</a:t>
            </a:r>
            <a:r>
              <a:rPr lang="en-US" dirty="0">
                <a:latin typeface="Consolas" panose="020B0609020204030204" pitchFamily="49" charset="0"/>
                <a:cs typeface="Consolas" panose="020B0609020204030204" pitchFamily="49" charset="0"/>
              </a:rPr>
              <a:t> (a == </a:t>
            </a:r>
            <a:r>
              <a:rPr lang="en-US" dirty="0">
                <a:solidFill>
                  <a:srgbClr val="0070C0"/>
                </a:solidFill>
                <a:latin typeface="Consolas" panose="020B0609020204030204" pitchFamily="49" charset="0"/>
                <a:cs typeface="Consolas" panose="020B0609020204030204" pitchFamily="49" charset="0"/>
              </a:rPr>
              <a:t>true</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G1 = build_task_graph1();</a:t>
            </a: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if</a:t>
            </a:r>
            <a:r>
              <a:rPr lang="en-US" dirty="0">
                <a:latin typeface="Consolas" panose="020B0609020204030204" pitchFamily="49" charset="0"/>
                <a:cs typeface="Consolas" panose="020B0609020204030204" pitchFamily="49" charset="0"/>
              </a:rPr>
              <a:t> (b == </a:t>
            </a:r>
            <a:r>
              <a:rPr lang="en-US" dirty="0">
                <a:solidFill>
                  <a:srgbClr val="0070C0"/>
                </a:solidFill>
                <a:latin typeface="Consolas" panose="020B0609020204030204" pitchFamily="49" charset="0"/>
                <a:cs typeface="Consolas" panose="020B0609020204030204" pitchFamily="49" charset="0"/>
              </a:rPr>
              <a:t>true</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G2 = build_task_graph2();</a:t>
            </a:r>
          </a:p>
          <a:p>
            <a:r>
              <a:rPr lang="en-US" dirty="0">
                <a:latin typeface="Consolas" panose="020B0609020204030204" pitchFamily="49" charset="0"/>
                <a:cs typeface="Consolas" panose="020B0609020204030204" pitchFamily="49" charset="0"/>
              </a:rPr>
              <a:t>    G1.precede(G2);</a:t>
            </a: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if</a:t>
            </a:r>
            <a:r>
              <a:rPr lang="en-US" dirty="0">
                <a:latin typeface="Consolas" panose="020B0609020204030204" pitchFamily="49" charset="0"/>
                <a:cs typeface="Consolas" panose="020B0609020204030204" pitchFamily="49" charset="0"/>
              </a:rPr>
              <a:t> (c == </a:t>
            </a:r>
            <a:r>
              <a:rPr lang="en-US" dirty="0">
                <a:solidFill>
                  <a:srgbClr val="0070C0"/>
                </a:solidFill>
                <a:latin typeface="Consolas" panose="020B0609020204030204" pitchFamily="49" charset="0"/>
                <a:cs typeface="Consolas" panose="020B0609020204030204" pitchFamily="49" charset="0"/>
              </a:rPr>
              <a:t>true</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 </a:t>
            </a:r>
            <a:r>
              <a:rPr lang="en-US" dirty="0">
                <a:solidFill>
                  <a:schemeClr val="accent6">
                    <a:lumMod val="75000"/>
                  </a:schemeClr>
                </a:solidFill>
                <a:latin typeface="Consolas" panose="020B0609020204030204" pitchFamily="49" charset="0"/>
                <a:cs typeface="Consolas" panose="020B0609020204030204" pitchFamily="49" charset="0"/>
              </a:rPr>
              <a:t>// defined other TGPs</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else</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G3 = build_task_graph3();</a:t>
            </a:r>
          </a:p>
          <a:p>
            <a:r>
              <a:rPr lang="en-US" dirty="0">
                <a:latin typeface="Consolas" panose="020B0609020204030204" pitchFamily="49" charset="0"/>
                <a:cs typeface="Consolas" panose="020B0609020204030204" pitchFamily="49" charset="0"/>
              </a:rPr>
              <a:t>    G1.precede(G3);</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a:t>
            </a:r>
          </a:p>
        </p:txBody>
      </p:sp>
      <p:sp>
        <p:nvSpPr>
          <p:cNvPr id="5" name="Rectangle 4">
            <a:extLst>
              <a:ext uri="{FF2B5EF4-FFF2-40B4-BE49-F238E27FC236}">
                <a16:creationId xmlns:a16="http://schemas.microsoft.com/office/drawing/2014/main" id="{E04081A8-77C2-0391-20B3-51B04FE4D7CC}"/>
              </a:ext>
            </a:extLst>
          </p:cNvPr>
          <p:cNvSpPr/>
          <p:nvPr/>
        </p:nvSpPr>
        <p:spPr>
          <a:xfrm>
            <a:off x="6299200" y="1951594"/>
            <a:ext cx="5054600" cy="3970318"/>
          </a:xfrm>
          <a:prstGeom prst="rect">
            <a:avLst/>
          </a:prstGeom>
          <a:ln w="12700">
            <a:solidFill>
              <a:schemeClr val="tx1">
                <a:lumMod val="75000"/>
                <a:lumOff val="25000"/>
              </a:schemeClr>
            </a:solidFill>
            <a:prstDash val="dash"/>
          </a:ln>
        </p:spPr>
        <p:txBody>
          <a:bodyPr wrap="square">
            <a:spAutoFit/>
          </a:bodyPr>
          <a:lstStyle/>
          <a:p>
            <a:r>
              <a:rPr lang="en-US" dirty="0">
                <a:latin typeface="Consolas" panose="020B0609020204030204" pitchFamily="49" charset="0"/>
                <a:cs typeface="Consolas" panose="020B0609020204030204" pitchFamily="49" charset="0"/>
              </a:rPr>
              <a:t>G1 = build_task_graph1();</a:t>
            </a:r>
          </a:p>
          <a:p>
            <a:r>
              <a:rPr lang="en-US" dirty="0">
                <a:latin typeface="Consolas" panose="020B0609020204030204" pitchFamily="49" charset="0"/>
                <a:cs typeface="Consolas" panose="020B0609020204030204" pitchFamily="49" charset="0"/>
              </a:rPr>
              <a:t>G2 = build_task_graph2();</a:t>
            </a:r>
          </a:p>
          <a:p>
            <a:r>
              <a:rPr lang="en-US" dirty="0">
                <a:solidFill>
                  <a:srgbClr val="0070C0"/>
                </a:solidFill>
                <a:latin typeface="Consolas" panose="020B0609020204030204" pitchFamily="49" charset="0"/>
                <a:cs typeface="Consolas" panose="020B0609020204030204" pitchFamily="49" charset="0"/>
              </a:rPr>
              <a:t>if</a:t>
            </a:r>
            <a:r>
              <a:rPr lang="en-US" dirty="0">
                <a:latin typeface="Consolas" panose="020B0609020204030204" pitchFamily="49" charset="0"/>
                <a:cs typeface="Consolas" panose="020B0609020204030204" pitchFamily="49" charset="0"/>
              </a:rPr>
              <a:t> (G1.num_tasks() == 100) {</a:t>
            </a:r>
          </a:p>
          <a:p>
            <a:r>
              <a:rPr lang="en-US" dirty="0">
                <a:latin typeface="Consolas" panose="020B0609020204030204" pitchFamily="49" charset="0"/>
                <a:cs typeface="Consolas" panose="020B0609020204030204" pitchFamily="49" charset="0"/>
              </a:rPr>
              <a:t>  G1.precede(G2);</a:t>
            </a:r>
          </a:p>
          <a:p>
            <a:r>
              <a:rPr lang="en-US" dirty="0">
                <a:latin typeface="Consolas" panose="020B0609020204030204" pitchFamily="49" charset="0"/>
                <a:cs typeface="Consolas" panose="020B0609020204030204" pitchFamily="49" charset="0"/>
              </a:rPr>
              <a:t>}</a:t>
            </a:r>
          </a:p>
          <a:p>
            <a:r>
              <a:rPr lang="en-US" dirty="0">
                <a:solidFill>
                  <a:srgbClr val="0070C0"/>
                </a:solidFill>
                <a:latin typeface="Consolas" panose="020B0609020204030204" pitchFamily="49" charset="0"/>
                <a:cs typeface="Consolas" panose="020B0609020204030204" pitchFamily="49" charset="0"/>
              </a:rPr>
              <a:t>else</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G3 = build_task_graph3();</a:t>
            </a:r>
          </a:p>
          <a:p>
            <a:r>
              <a:rPr lang="en-US" dirty="0">
                <a:latin typeface="Consolas" panose="020B0609020204030204" pitchFamily="49" charset="0"/>
                <a:cs typeface="Consolas" panose="020B0609020204030204" pitchFamily="49" charset="0"/>
              </a:rPr>
              <a:t>  G1.precede(G2, G3);</a:t>
            </a: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if</a:t>
            </a:r>
            <a:r>
              <a:rPr lang="en-US" dirty="0">
                <a:latin typeface="Consolas" panose="020B0609020204030204" pitchFamily="49" charset="0"/>
                <a:cs typeface="Consolas" panose="020B0609020204030204" pitchFamily="49" charset="0"/>
              </a:rPr>
              <a:t>(G2.num_dependencies()&gt;=10){</a:t>
            </a:r>
          </a:p>
          <a:p>
            <a:r>
              <a:rPr lang="en-US" dirty="0">
                <a:latin typeface="Consolas" panose="020B0609020204030204" pitchFamily="49" charset="0"/>
                <a:cs typeface="Consolas" panose="020B0609020204030204" pitchFamily="49" charset="0"/>
              </a:rPr>
              <a:t>    … </a:t>
            </a:r>
            <a:r>
              <a:rPr lang="en-US" dirty="0">
                <a:solidFill>
                  <a:schemeClr val="accent6">
                    <a:lumMod val="75000"/>
                  </a:schemeClr>
                </a:solidFill>
                <a:latin typeface="Consolas" panose="020B0609020204030204" pitchFamily="49" charset="0"/>
                <a:cs typeface="Consolas" panose="020B0609020204030204" pitchFamily="49" charset="0"/>
              </a:rPr>
              <a:t>// define another TGP</a:t>
            </a:r>
          </a:p>
          <a:p>
            <a:r>
              <a:rPr lang="en-US" dirty="0">
                <a:latin typeface="Consolas" panose="020B0609020204030204" pitchFamily="49" charset="0"/>
                <a:cs typeface="Consolas" panose="020B0609020204030204" pitchFamily="49" charset="0"/>
              </a:rPr>
              <a:t>  } </a:t>
            </a:r>
            <a:r>
              <a:rPr lang="en-US" dirty="0">
                <a:solidFill>
                  <a:srgbClr val="0070C0"/>
                </a:solidFill>
                <a:latin typeface="Consolas" panose="020B0609020204030204" pitchFamily="49" charset="0"/>
                <a:cs typeface="Consolas" panose="020B0609020204030204" pitchFamily="49" charset="0"/>
              </a:rPr>
              <a:t>else</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 </a:t>
            </a:r>
            <a:r>
              <a:rPr lang="en-US" dirty="0">
                <a:solidFill>
                  <a:schemeClr val="accent6">
                    <a:lumMod val="75000"/>
                  </a:schemeClr>
                </a:solidFill>
                <a:latin typeface="Consolas" panose="020B0609020204030204" pitchFamily="49" charset="0"/>
                <a:cs typeface="Consolas" panose="020B0609020204030204" pitchFamily="49" charset="0"/>
              </a:rPr>
              <a:t>// define another TGP</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a:t>
            </a:r>
          </a:p>
        </p:txBody>
      </p:sp>
      <p:sp>
        <p:nvSpPr>
          <p:cNvPr id="4" name="Rectangle 3">
            <a:extLst>
              <a:ext uri="{FF2B5EF4-FFF2-40B4-BE49-F238E27FC236}">
                <a16:creationId xmlns:a16="http://schemas.microsoft.com/office/drawing/2014/main" id="{0EC6BFB7-7CD5-B6D5-0422-ADFFA9C9C994}"/>
              </a:ext>
            </a:extLst>
          </p:cNvPr>
          <p:cNvSpPr/>
          <p:nvPr/>
        </p:nvSpPr>
        <p:spPr>
          <a:xfrm>
            <a:off x="838200" y="6015961"/>
            <a:ext cx="10515600" cy="457200"/>
          </a:xfrm>
          <a:prstGeom prst="rect">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This type of dynamic task graph is very difficult to achieve using static task graph programming …</a:t>
            </a:r>
          </a:p>
        </p:txBody>
      </p:sp>
    </p:spTree>
    <p:extLst>
      <p:ext uri="{BB962C8B-B14F-4D97-AF65-F5344CB8AC3E}">
        <p14:creationId xmlns:p14="http://schemas.microsoft.com/office/powerpoint/2010/main" val="2758592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3C78B-EEA2-91DA-4479-4771E682FCE1}"/>
              </a:ext>
            </a:extLst>
          </p:cNvPr>
          <p:cNvSpPr>
            <a:spLocks noGrp="1"/>
          </p:cNvSpPr>
          <p:nvPr>
            <p:ph type="title"/>
          </p:nvPr>
        </p:nvSpPr>
        <p:spPr/>
        <p:txBody>
          <a:bodyPr/>
          <a:lstStyle/>
          <a:p>
            <a:r>
              <a:rPr lang="en-US" dirty="0" err="1"/>
              <a:t>AsyncTask</a:t>
            </a:r>
            <a:r>
              <a:rPr lang="en-US" dirty="0"/>
              <a:t> doesn’t Touch Data Abstraction</a:t>
            </a:r>
          </a:p>
        </p:txBody>
      </p:sp>
      <p:sp>
        <p:nvSpPr>
          <p:cNvPr id="3" name="Content Placeholder 2">
            <a:extLst>
              <a:ext uri="{FF2B5EF4-FFF2-40B4-BE49-F238E27FC236}">
                <a16:creationId xmlns:a16="http://schemas.microsoft.com/office/drawing/2014/main" id="{86934E5F-49F1-D74D-7B66-6F353A155039}"/>
              </a:ext>
            </a:extLst>
          </p:cNvPr>
          <p:cNvSpPr>
            <a:spLocks noGrp="1"/>
          </p:cNvSpPr>
          <p:nvPr>
            <p:ph idx="1"/>
          </p:nvPr>
        </p:nvSpPr>
        <p:spPr>
          <a:xfrm>
            <a:off x="838200" y="1400345"/>
            <a:ext cx="10515600" cy="5028544"/>
          </a:xfrm>
        </p:spPr>
        <p:txBody>
          <a:bodyPr/>
          <a:lstStyle/>
          <a:p>
            <a:r>
              <a:rPr lang="en-US" b="1" dirty="0"/>
              <a:t>Focus on coarse-grained task parallelism not fine-grained data parallelism</a:t>
            </a:r>
          </a:p>
          <a:p>
            <a:pPr lvl="1"/>
            <a:r>
              <a:rPr lang="en-US" dirty="0"/>
              <a:t>Our goal is to have users describe tasks and their dependencies in an expressive language</a:t>
            </a:r>
          </a:p>
          <a:p>
            <a:endParaRPr lang="en-US" dirty="0"/>
          </a:p>
          <a:p>
            <a:endParaRPr lang="en-US" dirty="0"/>
          </a:p>
          <a:p>
            <a:endParaRPr lang="en-US" dirty="0"/>
          </a:p>
          <a:p>
            <a:pPr lvl="1"/>
            <a:endParaRPr lang="en-US" dirty="0"/>
          </a:p>
          <a:p>
            <a:pPr lvl="1"/>
            <a:r>
              <a:rPr lang="en-US" dirty="0"/>
              <a:t>Users describe </a:t>
            </a:r>
            <a:r>
              <a:rPr lang="en-US" dirty="0" err="1">
                <a:latin typeface="Consolas" panose="020B0609020204030204" pitchFamily="49" charset="0"/>
                <a:cs typeface="Consolas" panose="020B0609020204030204" pitchFamily="49" charset="0"/>
              </a:rPr>
              <a:t>func</a:t>
            </a:r>
            <a:r>
              <a:rPr lang="en-US" dirty="0"/>
              <a:t> as a lambda and capture necessary data or </a:t>
            </a:r>
            <a:r>
              <a:rPr lang="en-US" dirty="0" err="1">
                <a:latin typeface="Consolas" panose="020B0609020204030204" pitchFamily="49" charset="0"/>
                <a:cs typeface="Consolas" panose="020B0609020204030204" pitchFamily="49" charset="0"/>
              </a:rPr>
              <a:t>func</a:t>
            </a:r>
            <a:r>
              <a:rPr lang="en-US" dirty="0"/>
              <a:t> arguments themselves</a:t>
            </a:r>
          </a:p>
          <a:p>
            <a:r>
              <a:rPr lang="en-US" b="1" dirty="0"/>
              <a:t>The advantage of this decision is twofold:</a:t>
            </a:r>
          </a:p>
          <a:p>
            <a:pPr lvl="1"/>
            <a:r>
              <a:rPr lang="en-US" dirty="0"/>
              <a:t>Users retain full control over data layout and ownership, allowing them to optimize data structures and memory layout for their specific application domains</a:t>
            </a:r>
          </a:p>
          <a:p>
            <a:pPr lvl="1"/>
            <a:r>
              <a:rPr lang="en-US" dirty="0"/>
              <a:t>Letting users decide how and where to store data keeps </a:t>
            </a:r>
            <a:r>
              <a:rPr lang="en-US" dirty="0" err="1"/>
              <a:t>AsyncTask</a:t>
            </a:r>
            <a:r>
              <a:rPr lang="en-US" dirty="0"/>
              <a:t> lightweight and non-intrusive – no need to modify existing data structures to fit our framework</a:t>
            </a:r>
          </a:p>
          <a:p>
            <a:pPr lvl="2"/>
            <a:r>
              <a:rPr lang="en-US" dirty="0"/>
              <a:t>Ex: Models that count on data abstraction (e.g., Fastflow, TBB pipeline) require users to rewrite their code to library-specific data abstraction in order to gain parallelism</a:t>
            </a:r>
          </a:p>
          <a:p>
            <a:pPr marL="0" indent="0">
              <a:buNone/>
            </a:pPr>
            <a:endParaRPr lang="en-US" dirty="0"/>
          </a:p>
        </p:txBody>
      </p:sp>
      <p:sp>
        <p:nvSpPr>
          <p:cNvPr id="4" name="TextBox 3">
            <a:extLst>
              <a:ext uri="{FF2B5EF4-FFF2-40B4-BE49-F238E27FC236}">
                <a16:creationId xmlns:a16="http://schemas.microsoft.com/office/drawing/2014/main" id="{B75FF7F7-5941-3B4E-552C-B3C0CDFC1867}"/>
              </a:ext>
            </a:extLst>
          </p:cNvPr>
          <p:cNvSpPr txBox="1"/>
          <p:nvPr/>
        </p:nvSpPr>
        <p:spPr>
          <a:xfrm>
            <a:off x="838200" y="2256262"/>
            <a:ext cx="6566338" cy="1200329"/>
          </a:xfrm>
          <a:prstGeom prst="rect">
            <a:avLst/>
          </a:prstGeom>
          <a:noFill/>
          <a:ln w="12700">
            <a:solidFill>
              <a:srgbClr val="000000"/>
            </a:solidFill>
            <a:prstDash val="dash"/>
          </a:ln>
        </p:spPr>
        <p:txBody>
          <a:bodyPr wrap="square" rtlCol="0">
            <a:spAutoFit/>
          </a:bodyPr>
          <a:lstStyle/>
          <a:p>
            <a:r>
              <a:rPr lang="en-US" dirty="0">
                <a:solidFill>
                  <a:srgbClr val="0070C0"/>
                </a:solidFill>
                <a:latin typeface="Consolas" panose="020B0609020204030204" pitchFamily="49" charset="0"/>
                <a:cs typeface="Consolas" panose="020B0609020204030204" pitchFamily="49" charset="0"/>
              </a:rPr>
              <a:t>template</a:t>
            </a:r>
            <a:r>
              <a:rPr lang="en-US" dirty="0">
                <a:latin typeface="Consolas" panose="020B0609020204030204" pitchFamily="49" charset="0"/>
                <a:cs typeface="Consolas" panose="020B0609020204030204" pitchFamily="49" charset="0"/>
              </a:rPr>
              <a:t> &lt;</a:t>
            </a:r>
            <a:r>
              <a:rPr lang="en-US" dirty="0" err="1">
                <a:solidFill>
                  <a:srgbClr val="0070C0"/>
                </a:solidFill>
                <a:latin typeface="Consolas" panose="020B0609020204030204" pitchFamily="49" charset="0"/>
                <a:cs typeface="Consolas" panose="020B0609020204030204" pitchFamily="49" charset="0"/>
              </a:rPr>
              <a:t>typename</a:t>
            </a:r>
            <a:r>
              <a:rPr lang="en-US" dirty="0">
                <a:latin typeface="Consolas" panose="020B0609020204030204" pitchFamily="49" charset="0"/>
                <a:cs typeface="Consolas" panose="020B0609020204030204" pitchFamily="49" charset="0"/>
              </a:rPr>
              <a:t> F, </a:t>
            </a:r>
            <a:r>
              <a:rPr lang="en-US" dirty="0" err="1">
                <a:solidFill>
                  <a:srgbClr val="0070C0"/>
                </a:solidFill>
                <a:latin typeface="Consolas" panose="020B0609020204030204" pitchFamily="49" charset="0"/>
                <a:cs typeface="Consolas" panose="020B0609020204030204" pitchFamily="49" charset="0"/>
              </a:rPr>
              <a:t>typename</a:t>
            </a:r>
            <a:r>
              <a:rPr lang="en-US" dirty="0">
                <a:latin typeface="Consolas" panose="020B0609020204030204" pitchFamily="49" charset="0"/>
                <a:cs typeface="Consolas" panose="020B0609020204030204" pitchFamily="49" charset="0"/>
              </a:rPr>
              <a:t>... Tasks&gt;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dependent_async</a:t>
            </a:r>
            <a:r>
              <a:rPr lang="en-US" dirty="0">
                <a:latin typeface="Consolas" panose="020B0609020204030204" pitchFamily="49" charset="0"/>
                <a:cs typeface="Consolas" panose="020B0609020204030204" pitchFamily="49" charset="0"/>
              </a:rPr>
              <a:t>(F&amp;&amp; </a:t>
            </a:r>
            <a:r>
              <a:rPr lang="en-US" dirty="0" err="1">
                <a:latin typeface="Consolas" panose="020B0609020204030204" pitchFamily="49" charset="0"/>
                <a:cs typeface="Consolas" panose="020B0609020204030204" pitchFamily="49" charset="0"/>
              </a:rPr>
              <a:t>func</a:t>
            </a:r>
            <a:r>
              <a:rPr lang="en-US" dirty="0">
                <a:latin typeface="Consolas" panose="020B0609020204030204" pitchFamily="49" charset="0"/>
                <a:cs typeface="Consolas" panose="020B0609020204030204" pitchFamily="49" charset="0"/>
              </a:rPr>
              <a:t>, Tasks&amp;&amp;... tasks) {</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a:t>
            </a:r>
          </a:p>
        </p:txBody>
      </p:sp>
      <p:sp>
        <p:nvSpPr>
          <p:cNvPr id="5" name="Rectangular Callout 4">
            <a:extLst>
              <a:ext uri="{FF2B5EF4-FFF2-40B4-BE49-F238E27FC236}">
                <a16:creationId xmlns:a16="http://schemas.microsoft.com/office/drawing/2014/main" id="{DE0F204B-D047-A777-40B7-995018D09261}"/>
              </a:ext>
            </a:extLst>
          </p:cNvPr>
          <p:cNvSpPr/>
          <p:nvPr/>
        </p:nvSpPr>
        <p:spPr>
          <a:xfrm>
            <a:off x="6096001" y="2907753"/>
            <a:ext cx="5268716" cy="670034"/>
          </a:xfrm>
          <a:prstGeom prst="wedgeRectCallout">
            <a:avLst>
              <a:gd name="adj1" fmla="val -20050"/>
              <a:gd name="adj2" fmla="val 65440"/>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This is how </a:t>
            </a:r>
            <a:r>
              <a:rPr lang="en-US" dirty="0">
                <a:latin typeface="Consolas" panose="020B0609020204030204" pitchFamily="49" charset="0"/>
                <a:cs typeface="Consolas" panose="020B0609020204030204" pitchFamily="49" charset="0"/>
              </a:rPr>
              <a:t>std::async</a:t>
            </a:r>
            <a:r>
              <a:rPr lang="en-US" dirty="0">
                <a:latin typeface="Arial" panose="020B0604020202020204" pitchFamily="34" charset="0"/>
                <a:cs typeface="Arial" panose="020B0604020202020204" pitchFamily="34" charset="0"/>
              </a:rPr>
              <a:t> is implemented</a:t>
            </a:r>
          </a:p>
          <a:p>
            <a:pPr algn="ctr"/>
            <a:r>
              <a:rPr lang="en-US" dirty="0">
                <a:latin typeface="Arial" panose="020B0604020202020204" pitchFamily="34" charset="0"/>
                <a:cs typeface="Arial" panose="020B0604020202020204" pitchFamily="34" charset="0"/>
              </a:rPr>
              <a:t>(e.g., </a:t>
            </a:r>
            <a:r>
              <a:rPr lang="en-US" dirty="0" err="1">
                <a:latin typeface="Consolas" panose="020B0609020204030204" pitchFamily="49" charset="0"/>
                <a:cs typeface="Consolas" panose="020B0609020204030204" pitchFamily="49" charset="0"/>
              </a:rPr>
              <a:t>args</a:t>
            </a:r>
            <a:r>
              <a:rPr lang="en-US" dirty="0">
                <a:latin typeface="Arial" panose="020B0604020202020204" pitchFamily="34" charset="0"/>
                <a:cs typeface="Arial" panose="020B0604020202020204" pitchFamily="34" charset="0"/>
              </a:rPr>
              <a:t> are captured with perfect forwarding)</a:t>
            </a:r>
          </a:p>
        </p:txBody>
      </p:sp>
    </p:spTree>
    <p:extLst>
      <p:ext uri="{BB962C8B-B14F-4D97-AF65-F5344CB8AC3E}">
        <p14:creationId xmlns:p14="http://schemas.microsoft.com/office/powerpoint/2010/main" val="9089836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20E1D8-2FE6-A028-E200-A086CE0C4D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2608D7-70ED-2566-D850-ADD7261B718A}"/>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15631501-1009-976A-5BBB-B402214422ED}"/>
              </a:ext>
            </a:extLst>
          </p:cNvPr>
          <p:cNvSpPr>
            <a:spLocks noGrp="1"/>
          </p:cNvSpPr>
          <p:nvPr>
            <p:ph idx="1"/>
          </p:nvPr>
        </p:nvSpPr>
        <p:spPr/>
        <p:txBody>
          <a:bodyPr/>
          <a:lstStyle/>
          <a:p>
            <a:r>
              <a:rPr lang="en-US" b="1" dirty="0"/>
              <a:t>Understand the importance of asynchronous tasking with dependencies</a:t>
            </a:r>
          </a:p>
          <a:p>
            <a:r>
              <a:rPr lang="en-US" b="1" dirty="0"/>
              <a:t>Recognize the limitations of existing asynchronous tasking models</a:t>
            </a:r>
          </a:p>
          <a:p>
            <a:r>
              <a:rPr lang="en-US" b="1" dirty="0"/>
              <a:t>Introduce a new dynamic task graph programming model called </a:t>
            </a:r>
            <a:r>
              <a:rPr lang="en-US" b="1" dirty="0" err="1"/>
              <a:t>AsyncTask</a:t>
            </a:r>
            <a:endParaRPr lang="en-US" b="1" dirty="0"/>
          </a:p>
          <a:p>
            <a:r>
              <a:rPr lang="en-US" b="1" dirty="0">
                <a:solidFill>
                  <a:srgbClr val="FF0000"/>
                </a:solidFill>
              </a:rPr>
              <a:t>Overcome the scheduling challenges to support the model</a:t>
            </a:r>
          </a:p>
          <a:p>
            <a:r>
              <a:rPr lang="en-US" b="1" dirty="0"/>
              <a:t>Demonstrate the efficiency of </a:t>
            </a:r>
            <a:r>
              <a:rPr lang="en-US" b="1" dirty="0" err="1"/>
              <a:t>AsyncTask</a:t>
            </a:r>
            <a:endParaRPr lang="en-US" b="1" dirty="0"/>
          </a:p>
          <a:p>
            <a:r>
              <a:rPr lang="en-US" b="1" dirty="0"/>
              <a:t>Conclude the talk</a:t>
            </a:r>
          </a:p>
        </p:txBody>
      </p:sp>
    </p:spTree>
    <p:extLst>
      <p:ext uri="{BB962C8B-B14F-4D97-AF65-F5344CB8AC3E}">
        <p14:creationId xmlns:p14="http://schemas.microsoft.com/office/powerpoint/2010/main" val="36676395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DCD4C8C-B419-A544-B967-AAFE75EF200E}"/>
              </a:ext>
            </a:extLst>
          </p:cNvPr>
          <p:cNvSpPr>
            <a:spLocks noGrp="1"/>
          </p:cNvSpPr>
          <p:nvPr>
            <p:ph type="title"/>
          </p:nvPr>
        </p:nvSpPr>
        <p:spPr/>
        <p:txBody>
          <a:bodyPr>
            <a:normAutofit/>
          </a:bodyPr>
          <a:lstStyle/>
          <a:p>
            <a:r>
              <a:rPr lang="en-US" dirty="0"/>
              <a:t>Overview: </a:t>
            </a:r>
            <a:r>
              <a:rPr lang="en-US" dirty="0" err="1"/>
              <a:t>Taskflow’s</a:t>
            </a:r>
            <a:r>
              <a:rPr lang="en-US" dirty="0"/>
              <a:t> Work-stealing Scheduler</a:t>
            </a:r>
            <a:r>
              <a:rPr lang="en-US" baseline="30000" dirty="0"/>
              <a:t>1</a:t>
            </a:r>
          </a:p>
        </p:txBody>
      </p:sp>
      <p:sp>
        <p:nvSpPr>
          <p:cNvPr id="17" name="Content Placeholder 337">
            <a:extLst>
              <a:ext uri="{FF2B5EF4-FFF2-40B4-BE49-F238E27FC236}">
                <a16:creationId xmlns:a16="http://schemas.microsoft.com/office/drawing/2014/main" id="{218E1B1E-73F4-6944-A1AF-7184C7C65B25}"/>
              </a:ext>
            </a:extLst>
          </p:cNvPr>
          <p:cNvSpPr txBox="1">
            <a:spLocks/>
          </p:cNvSpPr>
          <p:nvPr/>
        </p:nvSpPr>
        <p:spPr>
          <a:xfrm>
            <a:off x="838200" y="1400345"/>
            <a:ext cx="5229809" cy="47101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b="1" dirty="0"/>
              <a:t>Task-level scheduling</a:t>
            </a:r>
          </a:p>
        </p:txBody>
      </p:sp>
      <p:pic>
        <p:nvPicPr>
          <p:cNvPr id="23" name="Picture 22">
            <a:extLst>
              <a:ext uri="{FF2B5EF4-FFF2-40B4-BE49-F238E27FC236}">
                <a16:creationId xmlns:a16="http://schemas.microsoft.com/office/drawing/2014/main" id="{85F96B4A-1198-564E-B0A6-F3C6A457C2B5}"/>
              </a:ext>
            </a:extLst>
          </p:cNvPr>
          <p:cNvPicPr>
            <a:picLocks noChangeAspect="1"/>
          </p:cNvPicPr>
          <p:nvPr/>
        </p:nvPicPr>
        <p:blipFill>
          <a:blip r:embed="rId3"/>
          <a:stretch>
            <a:fillRect/>
          </a:stretch>
        </p:blipFill>
        <p:spPr>
          <a:xfrm>
            <a:off x="838200" y="2127303"/>
            <a:ext cx="4760849" cy="3114574"/>
          </a:xfrm>
          <a:prstGeom prst="rect">
            <a:avLst/>
          </a:prstGeom>
        </p:spPr>
      </p:pic>
      <p:sp>
        <p:nvSpPr>
          <p:cNvPr id="7" name="Content Placeholder 337">
            <a:extLst>
              <a:ext uri="{FF2B5EF4-FFF2-40B4-BE49-F238E27FC236}">
                <a16:creationId xmlns:a16="http://schemas.microsoft.com/office/drawing/2014/main" id="{CD3C6945-0258-1450-9CBA-4FDBBC7FD59D}"/>
              </a:ext>
            </a:extLst>
          </p:cNvPr>
          <p:cNvSpPr txBox="1">
            <a:spLocks/>
          </p:cNvSpPr>
          <p:nvPr/>
        </p:nvSpPr>
        <p:spPr>
          <a:xfrm>
            <a:off x="6096000" y="1400345"/>
            <a:ext cx="5257800" cy="47101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b="1" dirty="0"/>
              <a:t>Worker-level scheduling</a:t>
            </a:r>
          </a:p>
        </p:txBody>
      </p:sp>
      <p:sp>
        <p:nvSpPr>
          <p:cNvPr id="8" name="Right Arrow 7">
            <a:extLst>
              <a:ext uri="{FF2B5EF4-FFF2-40B4-BE49-F238E27FC236}">
                <a16:creationId xmlns:a16="http://schemas.microsoft.com/office/drawing/2014/main" id="{37814730-F5BB-D46A-936B-72CB4BF0B44D}"/>
              </a:ext>
            </a:extLst>
          </p:cNvPr>
          <p:cNvSpPr/>
          <p:nvPr/>
        </p:nvSpPr>
        <p:spPr>
          <a:xfrm>
            <a:off x="5691673" y="3270378"/>
            <a:ext cx="477442" cy="326571"/>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9352C9BC-18AF-697E-EF18-5F899BB88F50}"/>
              </a:ext>
            </a:extLst>
          </p:cNvPr>
          <p:cNvSpPr txBox="1"/>
          <p:nvPr/>
        </p:nvSpPr>
        <p:spPr>
          <a:xfrm>
            <a:off x="838200" y="5537294"/>
            <a:ext cx="10515601" cy="646331"/>
          </a:xfrm>
          <a:prstGeom prst="rect">
            <a:avLst/>
          </a:prstGeom>
          <a:solidFill>
            <a:srgbClr val="0070C0"/>
          </a:solidFill>
          <a:ln>
            <a:solidFill>
              <a:schemeClr val="accent4">
                <a:lumMod val="20000"/>
                <a:lumOff val="80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b="1" dirty="0">
                <a:solidFill>
                  <a:schemeClr val="bg1"/>
                </a:solidFill>
                <a:latin typeface="Arial" panose="020B0604020202020204" pitchFamily="34" charset="0"/>
                <a:cs typeface="Arial" panose="020B0604020202020204" pitchFamily="34" charset="0"/>
              </a:rPr>
              <a:t>Key results</a:t>
            </a:r>
            <a:r>
              <a:rPr lang="en-US" dirty="0">
                <a:solidFill>
                  <a:schemeClr val="bg1"/>
                </a:solidFill>
                <a:latin typeface="Arial" panose="020B0604020202020204" pitchFamily="34" charset="0"/>
                <a:cs typeface="Arial" panose="020B0604020202020204" pitchFamily="34" charset="0"/>
              </a:rPr>
              <a:t>: schedule tasks with in-graph control flow with a strong balance between the number of active workers and dynamically generated tasks – </a:t>
            </a:r>
            <a:r>
              <a:rPr lang="en-US" i="1" dirty="0">
                <a:solidFill>
                  <a:schemeClr val="bg1"/>
                </a:solidFill>
                <a:latin typeface="Arial" panose="020B0604020202020204" pitchFamily="34" charset="0"/>
                <a:cs typeface="Arial" panose="020B0604020202020204" pitchFamily="34" charset="0"/>
              </a:rPr>
              <a:t>low latency, energy efficient, and high throughput</a:t>
            </a:r>
            <a:r>
              <a:rPr lang="en-US" dirty="0">
                <a:solidFill>
                  <a:schemeClr val="bg1"/>
                </a:solidFill>
                <a:latin typeface="Arial" panose="020B0604020202020204" pitchFamily="34" charset="0"/>
                <a:cs typeface="Arial" panose="020B0604020202020204" pitchFamily="34" charset="0"/>
              </a:rPr>
              <a:t> </a:t>
            </a:r>
          </a:p>
        </p:txBody>
      </p:sp>
      <p:pic>
        <p:nvPicPr>
          <p:cNvPr id="4" name="Picture 6" descr="Java Try-Catch Work-Stealing Framework">
            <a:extLst>
              <a:ext uri="{FF2B5EF4-FFF2-40B4-BE49-F238E27FC236}">
                <a16:creationId xmlns:a16="http://schemas.microsoft.com/office/drawing/2014/main" id="{D6D14799-A424-AAE0-C11E-D7C98066A060}"/>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1860" t="2443" r="3286" b="2358"/>
          <a:stretch/>
        </p:blipFill>
        <p:spPr bwMode="auto">
          <a:xfrm>
            <a:off x="6074187" y="1993301"/>
            <a:ext cx="5279613" cy="334396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B6A3492-B55E-C9D2-8B73-F9F06BC26EA7}"/>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T.-W. Huang, et. al, “Taskflow: A Lightweight Parallel and Heterogeneous Task Graph Computing System,” </a:t>
            </a:r>
            <a:r>
              <a:rPr lang="en-US" sz="1200" i="1" dirty="0">
                <a:latin typeface="Arial" panose="020B0604020202020204" pitchFamily="34" charset="0"/>
                <a:cs typeface="Arial" panose="020B0604020202020204" pitchFamily="34" charset="0"/>
              </a:rPr>
              <a:t>IEEE TPDS</a:t>
            </a:r>
            <a:r>
              <a:rPr lang="en-US" sz="1200" dirty="0">
                <a:latin typeface="Arial" panose="020B0604020202020204" pitchFamily="34" charset="0"/>
                <a:cs typeface="Arial" panose="020B0604020202020204" pitchFamily="34" charset="0"/>
              </a:rPr>
              <a:t>, 2022</a:t>
            </a:r>
          </a:p>
        </p:txBody>
      </p:sp>
    </p:spTree>
    <p:extLst>
      <p:ext uri="{BB962C8B-B14F-4D97-AF65-F5344CB8AC3E}">
        <p14:creationId xmlns:p14="http://schemas.microsoft.com/office/powerpoint/2010/main" val="32433460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D9004647-0A0C-7C4B-A9D9-0149823977E3}"/>
              </a:ext>
            </a:extLst>
          </p:cNvPr>
          <p:cNvSpPr/>
          <p:nvPr/>
        </p:nvSpPr>
        <p:spPr>
          <a:xfrm>
            <a:off x="2381251" y="2061809"/>
            <a:ext cx="8020050" cy="424336"/>
          </a:xfrm>
          <a:prstGeom prst="roundRect">
            <a:avLst/>
          </a:prstGeom>
          <a:solidFill>
            <a:schemeClr val="accent6">
              <a:lumMod val="20000"/>
              <a:lumOff val="80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3" name="Title 2">
            <a:extLst>
              <a:ext uri="{FF2B5EF4-FFF2-40B4-BE49-F238E27FC236}">
                <a16:creationId xmlns:a16="http://schemas.microsoft.com/office/drawing/2014/main" id="{B1967420-5AA4-7B43-AB8E-D0ED99B2739E}"/>
              </a:ext>
            </a:extLst>
          </p:cNvPr>
          <p:cNvSpPr>
            <a:spLocks noGrp="1"/>
          </p:cNvSpPr>
          <p:nvPr>
            <p:ph type="title"/>
          </p:nvPr>
        </p:nvSpPr>
        <p:spPr/>
        <p:txBody>
          <a:bodyPr>
            <a:noAutofit/>
          </a:bodyPr>
          <a:lstStyle/>
          <a:p>
            <a:r>
              <a:rPr lang="en-US" dirty="0"/>
              <a:t>Why Parallel Computing?</a:t>
            </a:r>
          </a:p>
        </p:txBody>
      </p:sp>
      <p:sp>
        <p:nvSpPr>
          <p:cNvPr id="338" name="Content Placeholder 337">
            <a:extLst>
              <a:ext uri="{FF2B5EF4-FFF2-40B4-BE49-F238E27FC236}">
                <a16:creationId xmlns:a16="http://schemas.microsoft.com/office/drawing/2014/main" id="{7F2B1E5E-6619-1944-A3E7-202D58018530}"/>
              </a:ext>
            </a:extLst>
          </p:cNvPr>
          <p:cNvSpPr>
            <a:spLocks noGrp="1"/>
          </p:cNvSpPr>
          <p:nvPr>
            <p:ph idx="1"/>
          </p:nvPr>
        </p:nvSpPr>
        <p:spPr/>
        <p:txBody>
          <a:bodyPr/>
          <a:lstStyle/>
          <a:p>
            <a:r>
              <a:rPr lang="en-US" b="1" dirty="0"/>
              <a:t>Advances performance to a new level previously out of reach</a:t>
            </a:r>
          </a:p>
        </p:txBody>
      </p:sp>
      <p:graphicFrame>
        <p:nvGraphicFramePr>
          <p:cNvPr id="4" name="Chart 3">
            <a:extLst>
              <a:ext uri="{FF2B5EF4-FFF2-40B4-BE49-F238E27FC236}">
                <a16:creationId xmlns:a16="http://schemas.microsoft.com/office/drawing/2014/main" id="{23355367-08B4-D949-8623-F5A0C3E32C21}"/>
              </a:ext>
            </a:extLst>
          </p:cNvPr>
          <p:cNvGraphicFramePr/>
          <p:nvPr>
            <p:extLst>
              <p:ext uri="{D42A27DB-BD31-4B8C-83A1-F6EECF244321}">
                <p14:modId xmlns:p14="http://schemas.microsoft.com/office/powerpoint/2010/main" val="3584726080"/>
              </p:ext>
            </p:extLst>
          </p:nvPr>
        </p:nvGraphicFramePr>
        <p:xfrm>
          <a:off x="838200" y="2006236"/>
          <a:ext cx="10515596" cy="4340270"/>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Box 13">
            <a:extLst>
              <a:ext uri="{FF2B5EF4-FFF2-40B4-BE49-F238E27FC236}">
                <a16:creationId xmlns:a16="http://schemas.microsoft.com/office/drawing/2014/main" id="{B7BDF3B3-6280-6D45-8BE9-347B98E69422}"/>
              </a:ext>
            </a:extLst>
          </p:cNvPr>
          <p:cNvSpPr txBox="1"/>
          <p:nvPr/>
        </p:nvSpPr>
        <p:spPr>
          <a:xfrm>
            <a:off x="2500709" y="2086035"/>
            <a:ext cx="7771762" cy="400110"/>
          </a:xfrm>
          <a:prstGeom prst="rect">
            <a:avLst/>
          </a:prstGeom>
          <a:noFill/>
          <a:ln>
            <a:noFill/>
          </a:ln>
        </p:spPr>
        <p:txBody>
          <a:bodyPr wrap="square" rtlCol="0">
            <a:spAutoFit/>
          </a:bodyPr>
          <a:lstStyle/>
          <a:p>
            <a:pPr algn="ctr"/>
            <a:r>
              <a:rPr lang="en-US" sz="2000" b="1" dirty="0">
                <a:solidFill>
                  <a:srgbClr val="FF0000"/>
                </a:solidFill>
                <a:latin typeface="Arial" panose="020B0604020202020204" pitchFamily="34" charset="0"/>
                <a:cs typeface="Arial" panose="020B0604020202020204" pitchFamily="34" charset="0"/>
              </a:rPr>
              <a:t>10-100x speed-up over manycore CPUs and GPU</a:t>
            </a:r>
            <a:endParaRPr lang="en-US" sz="2000" b="1" baseline="30000" dirty="0">
              <a:solidFill>
                <a:srgbClr val="FF0000"/>
              </a:solidFill>
              <a:latin typeface="Arial" panose="020B0604020202020204" pitchFamily="34" charset="0"/>
              <a:cs typeface="Arial" panose="020B0604020202020204" pitchFamily="34" charset="0"/>
            </a:endParaRPr>
          </a:p>
        </p:txBody>
      </p:sp>
      <p:cxnSp>
        <p:nvCxnSpPr>
          <p:cNvPr id="11" name="Elbow Connector 10">
            <a:extLst>
              <a:ext uri="{FF2B5EF4-FFF2-40B4-BE49-F238E27FC236}">
                <a16:creationId xmlns:a16="http://schemas.microsoft.com/office/drawing/2014/main" id="{CB713FE9-8FC1-F84F-8F7E-8429C302BCC9}"/>
              </a:ext>
            </a:extLst>
          </p:cNvPr>
          <p:cNvCxnSpPr>
            <a:cxnSpLocks/>
            <a:stCxn id="14" idx="2"/>
            <a:endCxn id="7" idx="0"/>
          </p:cNvCxnSpPr>
          <p:nvPr/>
        </p:nvCxnSpPr>
        <p:spPr>
          <a:xfrm rot="16200000" flipH="1">
            <a:off x="6966788" y="1905947"/>
            <a:ext cx="2470226" cy="3630622"/>
          </a:xfrm>
          <a:prstGeom prst="bentConnector3">
            <a:avLst>
              <a:gd name="adj1" fmla="val 27250"/>
            </a:avLst>
          </a:prstGeom>
          <a:ln w="3810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6AEB9F6-03CA-5742-A589-BD890A5BADE9}"/>
              </a:ext>
            </a:extLst>
          </p:cNvPr>
          <p:cNvSpPr txBox="1"/>
          <p:nvPr/>
        </p:nvSpPr>
        <p:spPr>
          <a:xfrm>
            <a:off x="9924846" y="495637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2638326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4AB780-B232-79F3-C050-8CD486C83E1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AE24CF1E-6975-CB1B-B201-0ABD0A5C69EB}"/>
              </a:ext>
            </a:extLst>
          </p:cNvPr>
          <p:cNvSpPr>
            <a:spLocks noGrp="1"/>
          </p:cNvSpPr>
          <p:nvPr>
            <p:ph type="title"/>
          </p:nvPr>
        </p:nvSpPr>
        <p:spPr/>
        <p:txBody>
          <a:bodyPr>
            <a:noAutofit/>
          </a:bodyPr>
          <a:lstStyle/>
          <a:p>
            <a:r>
              <a:rPr lang="en-US" dirty="0"/>
              <a:t>Scheduling a Dynamic Task Graph</a:t>
            </a:r>
          </a:p>
        </p:txBody>
      </p:sp>
      <p:grpSp>
        <p:nvGrpSpPr>
          <p:cNvPr id="55" name="Group 54">
            <a:extLst>
              <a:ext uri="{FF2B5EF4-FFF2-40B4-BE49-F238E27FC236}">
                <a16:creationId xmlns:a16="http://schemas.microsoft.com/office/drawing/2014/main" id="{3D0C16BC-F48E-9361-462B-1FACCECDC4C6}"/>
              </a:ext>
            </a:extLst>
          </p:cNvPr>
          <p:cNvGrpSpPr/>
          <p:nvPr/>
        </p:nvGrpSpPr>
        <p:grpSpPr>
          <a:xfrm>
            <a:off x="4220566" y="1648041"/>
            <a:ext cx="3857297" cy="4592529"/>
            <a:chOff x="4260323" y="1584432"/>
            <a:chExt cx="3857297" cy="4592529"/>
          </a:xfrm>
        </p:grpSpPr>
        <p:sp>
          <p:nvSpPr>
            <p:cNvPr id="6" name="Rectangle 5">
              <a:extLst>
                <a:ext uri="{FF2B5EF4-FFF2-40B4-BE49-F238E27FC236}">
                  <a16:creationId xmlns:a16="http://schemas.microsoft.com/office/drawing/2014/main" id="{18B7A943-C9A2-C100-3657-078C1CFC8B6C}"/>
                </a:ext>
              </a:extLst>
            </p:cNvPr>
            <p:cNvSpPr/>
            <p:nvPr/>
          </p:nvSpPr>
          <p:spPr>
            <a:xfrm>
              <a:off x="4260323" y="1584432"/>
              <a:ext cx="3857297" cy="4650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Call</a:t>
              </a:r>
              <a:r>
                <a:rPr lang="en-US" sz="1600" dirty="0"/>
                <a:t> </a:t>
              </a:r>
              <a:r>
                <a:rPr lang="en-US" sz="1600" dirty="0" err="1">
                  <a:latin typeface="Consolas" panose="020B0609020204030204" pitchFamily="49" charset="0"/>
                  <a:cs typeface="Consolas" panose="020B0609020204030204" pitchFamily="49" charset="0"/>
                </a:rPr>
                <a:t>tf</a:t>
              </a:r>
              <a:r>
                <a:rPr lang="en-US" sz="1600" dirty="0">
                  <a:latin typeface="Consolas" panose="020B0609020204030204" pitchFamily="49" charset="0"/>
                  <a:cs typeface="Consolas" panose="020B0609020204030204" pitchFamily="49" charset="0"/>
                </a:rPr>
                <a:t>::Executor::</a:t>
              </a:r>
              <a:r>
                <a:rPr lang="en-US" sz="1600" dirty="0" err="1">
                  <a:latin typeface="Consolas" panose="020B0609020204030204" pitchFamily="49" charset="0"/>
                  <a:cs typeface="Consolas" panose="020B0609020204030204" pitchFamily="49" charset="0"/>
                </a:rPr>
                <a:t>dependent_async</a:t>
              </a:r>
              <a:endParaRPr lang="en-US" sz="1600"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1F6068F2-4648-4787-7B86-1C07AF66F8A2}"/>
                </a:ext>
              </a:extLst>
            </p:cNvPr>
            <p:cNvSpPr/>
            <p:nvPr/>
          </p:nvSpPr>
          <p:spPr>
            <a:xfrm>
              <a:off x="4260323" y="3798420"/>
              <a:ext cx="1805149" cy="4650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latin typeface="Arial" panose="020B0604020202020204" pitchFamily="34" charset="0"/>
                  <a:cs typeface="Arial" panose="020B0604020202020204" pitchFamily="34" charset="0"/>
                </a:rPr>
                <a:t>Execute the task</a:t>
              </a:r>
              <a:endParaRPr lang="en-US" sz="14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320AC160-9279-9621-1857-70B98AED5BE4}"/>
                </a:ext>
              </a:extLst>
            </p:cNvPr>
            <p:cNvSpPr/>
            <p:nvPr/>
          </p:nvSpPr>
          <p:spPr>
            <a:xfrm>
              <a:off x="6312471" y="3798419"/>
              <a:ext cx="1805149" cy="111274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latin typeface="Arial" panose="020B0604020202020204" pitchFamily="34" charset="0"/>
                  <a:cs typeface="Arial" panose="020B0604020202020204" pitchFamily="34" charset="0"/>
                </a:rPr>
                <a:t>Add the task to the successor of each task in the dependency list</a:t>
              </a:r>
              <a:endParaRPr lang="en-US" sz="1400" dirty="0">
                <a:latin typeface="Arial" panose="020B0604020202020204" pitchFamily="34" charset="0"/>
                <a:cs typeface="Arial" panose="020B0604020202020204" pitchFamily="34" charset="0"/>
              </a:endParaRPr>
            </a:p>
          </p:txBody>
        </p:sp>
        <p:sp>
          <p:nvSpPr>
            <p:cNvPr id="9" name="Diamond 8">
              <a:extLst>
                <a:ext uri="{FF2B5EF4-FFF2-40B4-BE49-F238E27FC236}">
                  <a16:creationId xmlns:a16="http://schemas.microsoft.com/office/drawing/2014/main" id="{B1717C99-8A82-00B4-50C8-C943916709ED}"/>
                </a:ext>
              </a:extLst>
            </p:cNvPr>
            <p:cNvSpPr/>
            <p:nvPr/>
          </p:nvSpPr>
          <p:spPr>
            <a:xfrm>
              <a:off x="4308934" y="2398933"/>
              <a:ext cx="3760073" cy="835572"/>
            </a:xfrm>
            <a:prstGeom prst="diamond">
              <a:avLst/>
            </a:prstGeom>
            <a:solidFill>
              <a:schemeClr val="accent6">
                <a:lumMod val="40000"/>
                <a:lumOff val="60000"/>
              </a:schemeClr>
            </a:solidFill>
            <a:ln>
              <a:solidFill>
                <a:schemeClr val="accent6">
                  <a:lumMod val="40000"/>
                  <a:lumOff val="6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600" dirty="0">
                <a:latin typeface="Arial" panose="020B0604020202020204" pitchFamily="34" charset="0"/>
                <a:cs typeface="Arial" panose="020B0604020202020204" pitchFamily="34" charset="0"/>
              </a:endParaRPr>
            </a:p>
          </p:txBody>
        </p:sp>
        <p:cxnSp>
          <p:nvCxnSpPr>
            <p:cNvPr id="10" name="Straight Arrow Connector 9">
              <a:extLst>
                <a:ext uri="{FF2B5EF4-FFF2-40B4-BE49-F238E27FC236}">
                  <a16:creationId xmlns:a16="http://schemas.microsoft.com/office/drawing/2014/main" id="{5DF9BFA8-44DE-6BF8-C3C3-6F32176A8907}"/>
                </a:ext>
              </a:extLst>
            </p:cNvPr>
            <p:cNvCxnSpPr>
              <a:cxnSpLocks/>
              <a:stCxn id="6" idx="2"/>
              <a:endCxn id="9" idx="0"/>
            </p:cNvCxnSpPr>
            <p:nvPr/>
          </p:nvCxnSpPr>
          <p:spPr>
            <a:xfrm flipH="1">
              <a:off x="6188971" y="2049517"/>
              <a:ext cx="1" cy="349416"/>
            </a:xfrm>
            <a:prstGeom prst="straightConnector1">
              <a:avLst/>
            </a:prstGeom>
            <a:ln w="127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0E038DD-0935-921E-3684-10EEE6B22999}"/>
                </a:ext>
              </a:extLst>
            </p:cNvPr>
            <p:cNvCxnSpPr>
              <a:cxnSpLocks/>
              <a:stCxn id="9" idx="2"/>
              <a:endCxn id="7" idx="0"/>
            </p:cNvCxnSpPr>
            <p:nvPr/>
          </p:nvCxnSpPr>
          <p:spPr>
            <a:xfrm flipH="1">
              <a:off x="5162898" y="3234505"/>
              <a:ext cx="1026073" cy="563915"/>
            </a:xfrm>
            <a:prstGeom prst="straightConnector1">
              <a:avLst/>
            </a:prstGeom>
            <a:ln w="127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10B5873-217E-5D35-09FC-F57FE2BFFCCA}"/>
                </a:ext>
              </a:extLst>
            </p:cNvPr>
            <p:cNvCxnSpPr>
              <a:cxnSpLocks/>
              <a:stCxn id="9" idx="2"/>
              <a:endCxn id="8" idx="0"/>
            </p:cNvCxnSpPr>
            <p:nvPr/>
          </p:nvCxnSpPr>
          <p:spPr>
            <a:xfrm>
              <a:off x="6188971" y="3234505"/>
              <a:ext cx="1026075" cy="563914"/>
            </a:xfrm>
            <a:prstGeom prst="straightConnector1">
              <a:avLst/>
            </a:prstGeom>
            <a:ln w="127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1A936B2-528F-EF79-C965-5DFECC5F803A}"/>
                </a:ext>
              </a:extLst>
            </p:cNvPr>
            <p:cNvSpPr txBox="1"/>
            <p:nvPr/>
          </p:nvSpPr>
          <p:spPr>
            <a:xfrm>
              <a:off x="5323185" y="3303659"/>
              <a:ext cx="33855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Y</a:t>
              </a:r>
            </a:p>
          </p:txBody>
        </p:sp>
        <p:sp>
          <p:nvSpPr>
            <p:cNvPr id="25" name="TextBox 24">
              <a:extLst>
                <a:ext uri="{FF2B5EF4-FFF2-40B4-BE49-F238E27FC236}">
                  <a16:creationId xmlns:a16="http://schemas.microsoft.com/office/drawing/2014/main" id="{44F10531-759E-5ECD-90F4-22129FA21CBF}"/>
                </a:ext>
              </a:extLst>
            </p:cNvPr>
            <p:cNvSpPr txBox="1"/>
            <p:nvPr/>
          </p:nvSpPr>
          <p:spPr>
            <a:xfrm>
              <a:off x="6739681" y="3303659"/>
              <a:ext cx="35137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N</a:t>
              </a:r>
            </a:p>
          </p:txBody>
        </p:sp>
        <p:sp>
          <p:nvSpPr>
            <p:cNvPr id="26" name="Rectangle 25">
              <a:extLst>
                <a:ext uri="{FF2B5EF4-FFF2-40B4-BE49-F238E27FC236}">
                  <a16:creationId xmlns:a16="http://schemas.microsoft.com/office/drawing/2014/main" id="{8EE043EB-1631-5C65-B767-8F0162831D2A}"/>
                </a:ext>
              </a:extLst>
            </p:cNvPr>
            <p:cNvSpPr/>
            <p:nvPr/>
          </p:nvSpPr>
          <p:spPr>
            <a:xfrm>
              <a:off x="5414840" y="5273568"/>
              <a:ext cx="2702780" cy="90339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latin typeface="Arial" panose="020B0604020202020204" pitchFamily="34" charset="0"/>
                  <a:cs typeface="Arial" panose="020B0604020202020204" pitchFamily="34" charset="0"/>
                </a:rPr>
                <a:t>Enqueue the task and pop it out when dependencies are met</a:t>
              </a:r>
              <a:endParaRPr lang="en-US" sz="1400" dirty="0">
                <a:latin typeface="Arial" panose="020B0604020202020204" pitchFamily="34" charset="0"/>
                <a:cs typeface="Arial" panose="020B0604020202020204" pitchFamily="34" charset="0"/>
              </a:endParaRPr>
            </a:p>
          </p:txBody>
        </p:sp>
        <p:cxnSp>
          <p:nvCxnSpPr>
            <p:cNvPr id="27" name="Straight Arrow Connector 26">
              <a:extLst>
                <a:ext uri="{FF2B5EF4-FFF2-40B4-BE49-F238E27FC236}">
                  <a16:creationId xmlns:a16="http://schemas.microsoft.com/office/drawing/2014/main" id="{F669636D-A1A7-AD63-4FD0-C8C9D4072313}"/>
                </a:ext>
              </a:extLst>
            </p:cNvPr>
            <p:cNvCxnSpPr>
              <a:cxnSpLocks/>
              <a:stCxn id="8" idx="2"/>
            </p:cNvCxnSpPr>
            <p:nvPr/>
          </p:nvCxnSpPr>
          <p:spPr>
            <a:xfrm>
              <a:off x="7215046" y="4911160"/>
              <a:ext cx="0" cy="362408"/>
            </a:xfrm>
            <a:prstGeom prst="straightConnector1">
              <a:avLst/>
            </a:prstGeom>
            <a:ln w="127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1" name="Elbow Connector 30">
              <a:extLst>
                <a:ext uri="{FF2B5EF4-FFF2-40B4-BE49-F238E27FC236}">
                  <a16:creationId xmlns:a16="http://schemas.microsoft.com/office/drawing/2014/main" id="{92864CC9-DD23-A537-A1B9-F3AEB8D93A3D}"/>
                </a:ext>
              </a:extLst>
            </p:cNvPr>
            <p:cNvCxnSpPr>
              <a:cxnSpLocks/>
              <a:stCxn id="26" idx="1"/>
              <a:endCxn id="7" idx="2"/>
            </p:cNvCxnSpPr>
            <p:nvPr/>
          </p:nvCxnSpPr>
          <p:spPr>
            <a:xfrm rot="10800000">
              <a:off x="5162898" y="4263505"/>
              <a:ext cx="251942" cy="1461760"/>
            </a:xfrm>
            <a:prstGeom prst="bentConnector2">
              <a:avLst/>
            </a:prstGeom>
            <a:ln w="12700">
              <a:solidFill>
                <a:schemeClr val="tx1"/>
              </a:solidFill>
              <a:headEnd w="lg" len="lg"/>
              <a:tailEnd type="triangle" w="lg" len="lg"/>
            </a:ln>
          </p:spPr>
          <p:style>
            <a:lnRef idx="1">
              <a:schemeClr val="accent1"/>
            </a:lnRef>
            <a:fillRef idx="0">
              <a:schemeClr val="accent1"/>
            </a:fillRef>
            <a:effectRef idx="0">
              <a:schemeClr val="accent1"/>
            </a:effectRef>
            <a:fontRef idx="minor">
              <a:schemeClr val="tx1"/>
            </a:fontRef>
          </p:style>
        </p:cxnSp>
      </p:grpSp>
      <p:sp>
        <p:nvSpPr>
          <p:cNvPr id="57" name="Rectangle 56">
            <a:extLst>
              <a:ext uri="{FF2B5EF4-FFF2-40B4-BE49-F238E27FC236}">
                <a16:creationId xmlns:a16="http://schemas.microsoft.com/office/drawing/2014/main" id="{8A658283-CB0E-B1ED-16E3-EF94674BA958}"/>
              </a:ext>
            </a:extLst>
          </p:cNvPr>
          <p:cNvSpPr/>
          <p:nvPr/>
        </p:nvSpPr>
        <p:spPr>
          <a:xfrm>
            <a:off x="4071068" y="1502795"/>
            <a:ext cx="4150582" cy="4929809"/>
          </a:xfrm>
          <a:prstGeom prst="rect">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Arrow Connector 57">
            <a:extLst>
              <a:ext uri="{FF2B5EF4-FFF2-40B4-BE49-F238E27FC236}">
                <a16:creationId xmlns:a16="http://schemas.microsoft.com/office/drawing/2014/main" id="{CDA10D13-F8DF-A3A8-32A2-EA64A64D7C37}"/>
              </a:ext>
            </a:extLst>
          </p:cNvPr>
          <p:cNvCxnSpPr>
            <a:cxnSpLocks/>
            <a:stCxn id="7" idx="1"/>
            <a:endCxn id="61" idx="3"/>
          </p:cNvCxnSpPr>
          <p:nvPr/>
        </p:nvCxnSpPr>
        <p:spPr>
          <a:xfrm flipH="1">
            <a:off x="3644085" y="4094572"/>
            <a:ext cx="576481" cy="645"/>
          </a:xfrm>
          <a:prstGeom prst="straightConnector1">
            <a:avLst/>
          </a:prstGeom>
          <a:ln w="127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C27CE35A-9409-B522-5EFB-4B0D779AC6D0}"/>
              </a:ext>
            </a:extLst>
          </p:cNvPr>
          <p:cNvSpPr/>
          <p:nvPr/>
        </p:nvSpPr>
        <p:spPr>
          <a:xfrm>
            <a:off x="2154805" y="3764085"/>
            <a:ext cx="1489280" cy="662264"/>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latin typeface="Arial" panose="020B0604020202020204" pitchFamily="34" charset="0"/>
                <a:cs typeface="Arial" panose="020B0604020202020204" pitchFamily="34" charset="0"/>
              </a:rPr>
              <a:t>Sync on wait</a:t>
            </a:r>
          </a:p>
          <a:p>
            <a:pPr algn="ctr"/>
            <a:r>
              <a:rPr lang="en-US" sz="1600" dirty="0">
                <a:latin typeface="Arial" panose="020B0604020202020204" pitchFamily="34" charset="0"/>
                <a:cs typeface="Arial" panose="020B0604020202020204" pitchFamily="34" charset="0"/>
              </a:rPr>
              <a:t>(application)</a:t>
            </a:r>
            <a:endParaRPr lang="en-US" sz="1400" dirty="0">
              <a:latin typeface="Arial" panose="020B0604020202020204" pitchFamily="34" charset="0"/>
              <a:cs typeface="Arial" panose="020B0604020202020204" pitchFamily="34" charset="0"/>
            </a:endParaRPr>
          </a:p>
        </p:txBody>
      </p:sp>
      <p:sp>
        <p:nvSpPr>
          <p:cNvPr id="320" name="Rectangular Callout 319">
            <a:extLst>
              <a:ext uri="{FF2B5EF4-FFF2-40B4-BE49-F238E27FC236}">
                <a16:creationId xmlns:a16="http://schemas.microsoft.com/office/drawing/2014/main" id="{2D4DBA2A-8CF4-1C82-7813-FA66B55F3E99}"/>
              </a:ext>
            </a:extLst>
          </p:cNvPr>
          <p:cNvSpPr/>
          <p:nvPr/>
        </p:nvSpPr>
        <p:spPr>
          <a:xfrm>
            <a:off x="8393334" y="1518561"/>
            <a:ext cx="2960466" cy="1779553"/>
          </a:xfrm>
          <a:prstGeom prst="wedgeRectCallout">
            <a:avLst>
              <a:gd name="adj1" fmla="val -60157"/>
              <a:gd name="adj2" fmla="val -18833"/>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Challenge #1 (ABA): </a:t>
            </a:r>
            <a:r>
              <a:rPr lang="en-US" dirty="0">
                <a:latin typeface="Arial" panose="020B0604020202020204" pitchFamily="34" charset="0"/>
                <a:cs typeface="Arial" panose="020B0604020202020204" pitchFamily="34" charset="0"/>
              </a:rPr>
              <a:t>Dependent async tasks must exist correctly – we cannot specify a task dependency that points to an invalid memory location.</a:t>
            </a:r>
          </a:p>
        </p:txBody>
      </p:sp>
      <p:sp>
        <p:nvSpPr>
          <p:cNvPr id="321" name="Rectangular Callout 320">
            <a:extLst>
              <a:ext uri="{FF2B5EF4-FFF2-40B4-BE49-F238E27FC236}">
                <a16:creationId xmlns:a16="http://schemas.microsoft.com/office/drawing/2014/main" id="{EB1BDB03-41F4-3ECC-755D-F306D16450D4}"/>
              </a:ext>
            </a:extLst>
          </p:cNvPr>
          <p:cNvSpPr/>
          <p:nvPr/>
        </p:nvSpPr>
        <p:spPr>
          <a:xfrm>
            <a:off x="8388627" y="3824490"/>
            <a:ext cx="2965172" cy="2416079"/>
          </a:xfrm>
          <a:prstGeom prst="wedgeRectCallout">
            <a:avLst>
              <a:gd name="adj1" fmla="val -60158"/>
              <a:gd name="adj2" fmla="val -18833"/>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Challenge #2 (race): </a:t>
            </a:r>
            <a:r>
              <a:rPr lang="en-US" dirty="0">
                <a:latin typeface="Arial" panose="020B0604020202020204" pitchFamily="34" charset="0"/>
                <a:cs typeface="Arial" panose="020B0604020202020204" pitchFamily="34" charset="0"/>
              </a:rPr>
              <a:t>Since task graph construction and execution in DTGP can happen simultaneously, multiple workers may concurrently access the successor of a dependent-async task.</a:t>
            </a:r>
          </a:p>
        </p:txBody>
      </p:sp>
      <p:sp>
        <p:nvSpPr>
          <p:cNvPr id="322" name="Rectangular Callout 321">
            <a:extLst>
              <a:ext uri="{FF2B5EF4-FFF2-40B4-BE49-F238E27FC236}">
                <a16:creationId xmlns:a16="http://schemas.microsoft.com/office/drawing/2014/main" id="{867B6083-6035-C0C2-8F36-923199F33743}"/>
              </a:ext>
            </a:extLst>
          </p:cNvPr>
          <p:cNvSpPr/>
          <p:nvPr/>
        </p:nvSpPr>
        <p:spPr>
          <a:xfrm>
            <a:off x="838201" y="2012512"/>
            <a:ext cx="3065890" cy="1543426"/>
          </a:xfrm>
          <a:prstGeom prst="wedgeRectCallout">
            <a:avLst>
              <a:gd name="adj1" fmla="val 20666"/>
              <a:gd name="adj2" fmla="val 63678"/>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Challenge #3 (sync): </a:t>
            </a:r>
            <a:r>
              <a:rPr lang="en-US" dirty="0">
                <a:latin typeface="Arial" panose="020B0604020202020204" pitchFamily="34" charset="0"/>
                <a:cs typeface="Arial" panose="020B0604020202020204" pitchFamily="34" charset="0"/>
              </a:rPr>
              <a:t>Applications can issue fine-grained wait calls to synchronize the execution at any time.</a:t>
            </a:r>
          </a:p>
        </p:txBody>
      </p:sp>
      <p:sp>
        <p:nvSpPr>
          <p:cNvPr id="323" name="TextBox 322">
            <a:extLst>
              <a:ext uri="{FF2B5EF4-FFF2-40B4-BE49-F238E27FC236}">
                <a16:creationId xmlns:a16="http://schemas.microsoft.com/office/drawing/2014/main" id="{357FA651-D164-CE02-6133-E4E71367F7DA}"/>
              </a:ext>
            </a:extLst>
          </p:cNvPr>
          <p:cNvSpPr txBox="1"/>
          <p:nvPr/>
        </p:nvSpPr>
        <p:spPr>
          <a:xfrm>
            <a:off x="5168007" y="2711051"/>
            <a:ext cx="200728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Dependencies met?</a:t>
            </a:r>
          </a:p>
        </p:txBody>
      </p:sp>
    </p:spTree>
    <p:extLst>
      <p:ext uri="{BB962C8B-B14F-4D97-AF65-F5344CB8AC3E}">
        <p14:creationId xmlns:p14="http://schemas.microsoft.com/office/powerpoint/2010/main" val="399238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57133AA-6110-0086-B152-0ACB33ABFAD3}"/>
              </a:ext>
            </a:extLst>
          </p:cNvPr>
          <p:cNvSpPr/>
          <p:nvPr/>
        </p:nvSpPr>
        <p:spPr>
          <a:xfrm>
            <a:off x="857252" y="3030876"/>
            <a:ext cx="6322478" cy="924674"/>
          </a:xfrm>
          <a:prstGeom prst="rect">
            <a:avLst/>
          </a:prstGeom>
          <a:solidFill>
            <a:schemeClr val="accent5">
              <a:lumMod val="20000"/>
              <a:lumOff val="80000"/>
            </a:schemeClr>
          </a:solidFill>
          <a:ln>
            <a:solidFill>
              <a:schemeClr val="accent5">
                <a:lumMod val="20000"/>
                <a:lumOff val="80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B0CA57-9D1A-692A-7141-92176A717BBB}"/>
              </a:ext>
            </a:extLst>
          </p:cNvPr>
          <p:cNvSpPr>
            <a:spLocks noGrp="1"/>
          </p:cNvSpPr>
          <p:nvPr>
            <p:ph type="title"/>
          </p:nvPr>
        </p:nvSpPr>
        <p:spPr/>
        <p:txBody>
          <a:bodyPr>
            <a:normAutofit/>
          </a:bodyPr>
          <a:lstStyle/>
          <a:p>
            <a:r>
              <a:rPr lang="en-US" dirty="0"/>
              <a:t>Solving Challenge #1: ABA Problem</a:t>
            </a:r>
            <a:endParaRPr lang="en-US" baseline="30000" dirty="0"/>
          </a:p>
        </p:txBody>
      </p:sp>
      <p:sp>
        <p:nvSpPr>
          <p:cNvPr id="5" name="Oval 4">
            <a:extLst>
              <a:ext uri="{FF2B5EF4-FFF2-40B4-BE49-F238E27FC236}">
                <a16:creationId xmlns:a16="http://schemas.microsoft.com/office/drawing/2014/main" id="{27BEF6DB-98D9-672D-76A1-3C0598CA8502}"/>
              </a:ext>
            </a:extLst>
          </p:cNvPr>
          <p:cNvSpPr/>
          <p:nvPr/>
        </p:nvSpPr>
        <p:spPr>
          <a:xfrm>
            <a:off x="7776210" y="1753674"/>
            <a:ext cx="2122170" cy="4572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Arial" panose="020B0604020202020204" pitchFamily="34" charset="0"/>
                <a:cs typeface="Arial" panose="020B0604020202020204" pitchFamily="34" charset="0"/>
              </a:rPr>
              <a:t>A (0x0010)</a:t>
            </a:r>
          </a:p>
        </p:txBody>
      </p:sp>
      <p:sp>
        <p:nvSpPr>
          <p:cNvPr id="6" name="Oval 5">
            <a:extLst>
              <a:ext uri="{FF2B5EF4-FFF2-40B4-BE49-F238E27FC236}">
                <a16:creationId xmlns:a16="http://schemas.microsoft.com/office/drawing/2014/main" id="{A02DEF2E-88D2-C841-7832-38AA5079ED3D}"/>
              </a:ext>
            </a:extLst>
          </p:cNvPr>
          <p:cNvSpPr/>
          <p:nvPr/>
        </p:nvSpPr>
        <p:spPr>
          <a:xfrm>
            <a:off x="7757160" y="4436746"/>
            <a:ext cx="457200" cy="4572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Arial" panose="020B0604020202020204" pitchFamily="34" charset="0"/>
                <a:cs typeface="Arial" panose="020B0604020202020204" pitchFamily="34" charset="0"/>
              </a:rPr>
              <a:t>B</a:t>
            </a:r>
          </a:p>
        </p:txBody>
      </p:sp>
      <p:sp>
        <p:nvSpPr>
          <p:cNvPr id="7" name="Oval 6">
            <a:extLst>
              <a:ext uri="{FF2B5EF4-FFF2-40B4-BE49-F238E27FC236}">
                <a16:creationId xmlns:a16="http://schemas.microsoft.com/office/drawing/2014/main" id="{80EFD3FA-54CB-647B-04DE-0DF49801F443}"/>
              </a:ext>
            </a:extLst>
          </p:cNvPr>
          <p:cNvSpPr/>
          <p:nvPr/>
        </p:nvSpPr>
        <p:spPr>
          <a:xfrm>
            <a:off x="9521190" y="4436746"/>
            <a:ext cx="457200" cy="4572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Arial" panose="020B0604020202020204" pitchFamily="34" charset="0"/>
                <a:cs typeface="Arial" panose="020B0604020202020204" pitchFamily="34" charset="0"/>
              </a:rPr>
              <a:t>C</a:t>
            </a:r>
          </a:p>
        </p:txBody>
      </p:sp>
      <p:sp>
        <p:nvSpPr>
          <p:cNvPr id="14" name="Oval 13">
            <a:extLst>
              <a:ext uri="{FF2B5EF4-FFF2-40B4-BE49-F238E27FC236}">
                <a16:creationId xmlns:a16="http://schemas.microsoft.com/office/drawing/2014/main" id="{45F24DE8-F1EC-0129-CD3E-2CDAC6623667}"/>
              </a:ext>
            </a:extLst>
          </p:cNvPr>
          <p:cNvSpPr/>
          <p:nvPr/>
        </p:nvSpPr>
        <p:spPr>
          <a:xfrm>
            <a:off x="7757160" y="5361913"/>
            <a:ext cx="457200" cy="4572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Arial" panose="020B0604020202020204" pitchFamily="34" charset="0"/>
                <a:cs typeface="Arial" panose="020B0604020202020204" pitchFamily="34" charset="0"/>
              </a:rPr>
              <a:t>D</a:t>
            </a:r>
          </a:p>
        </p:txBody>
      </p:sp>
      <p:sp>
        <p:nvSpPr>
          <p:cNvPr id="15" name="Oval 14">
            <a:extLst>
              <a:ext uri="{FF2B5EF4-FFF2-40B4-BE49-F238E27FC236}">
                <a16:creationId xmlns:a16="http://schemas.microsoft.com/office/drawing/2014/main" id="{09711E3A-6CBF-393E-BC96-2B037353B746}"/>
              </a:ext>
            </a:extLst>
          </p:cNvPr>
          <p:cNvSpPr/>
          <p:nvPr/>
        </p:nvSpPr>
        <p:spPr>
          <a:xfrm>
            <a:off x="7776210" y="3401755"/>
            <a:ext cx="2122170" cy="457200"/>
          </a:xfrm>
          <a:prstGeom prst="ellipse">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Arial" panose="020B0604020202020204" pitchFamily="34" charset="0"/>
                <a:cs typeface="Arial" panose="020B0604020202020204" pitchFamily="34" charset="0"/>
              </a:rPr>
              <a:t>A’ (0x0010)</a:t>
            </a:r>
          </a:p>
        </p:txBody>
      </p:sp>
      <p:cxnSp>
        <p:nvCxnSpPr>
          <p:cNvPr id="16" name="Straight Arrow Connector 15">
            <a:extLst>
              <a:ext uri="{FF2B5EF4-FFF2-40B4-BE49-F238E27FC236}">
                <a16:creationId xmlns:a16="http://schemas.microsoft.com/office/drawing/2014/main" id="{E1D88A5C-9625-BA92-FD1F-7BA5ADD594CC}"/>
              </a:ext>
            </a:extLst>
          </p:cNvPr>
          <p:cNvCxnSpPr>
            <a:cxnSpLocks/>
            <a:stCxn id="15" idx="4"/>
            <a:endCxn id="6" idx="0"/>
          </p:cNvCxnSpPr>
          <p:nvPr/>
        </p:nvCxnSpPr>
        <p:spPr>
          <a:xfrm flipH="1">
            <a:off x="7985760" y="3858955"/>
            <a:ext cx="851535" cy="577791"/>
          </a:xfrm>
          <a:prstGeom prst="straightConnector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8C122D0-0E81-98B3-7600-7BEE867A23CA}"/>
              </a:ext>
            </a:extLst>
          </p:cNvPr>
          <p:cNvCxnSpPr>
            <a:cxnSpLocks/>
            <a:stCxn id="15" idx="4"/>
            <a:endCxn id="7" idx="0"/>
          </p:cNvCxnSpPr>
          <p:nvPr/>
        </p:nvCxnSpPr>
        <p:spPr>
          <a:xfrm>
            <a:off x="8837295" y="3858955"/>
            <a:ext cx="912495" cy="577791"/>
          </a:xfrm>
          <a:prstGeom prst="straightConnector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0BE458-6497-943B-A7D5-D287B4D02D35}"/>
              </a:ext>
            </a:extLst>
          </p:cNvPr>
          <p:cNvCxnSpPr>
            <a:cxnSpLocks/>
            <a:stCxn id="6" idx="4"/>
            <a:endCxn id="14" idx="0"/>
          </p:cNvCxnSpPr>
          <p:nvPr/>
        </p:nvCxnSpPr>
        <p:spPr>
          <a:xfrm>
            <a:off x="7985760" y="4893946"/>
            <a:ext cx="0" cy="467967"/>
          </a:xfrm>
          <a:prstGeom prst="straightConnector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0" name="Right Arrow 29">
            <a:extLst>
              <a:ext uri="{FF2B5EF4-FFF2-40B4-BE49-F238E27FC236}">
                <a16:creationId xmlns:a16="http://schemas.microsoft.com/office/drawing/2014/main" id="{05F1DA68-DD8D-AEA5-EA5B-A693E416F00A}"/>
              </a:ext>
            </a:extLst>
          </p:cNvPr>
          <p:cNvSpPr/>
          <p:nvPr/>
        </p:nvSpPr>
        <p:spPr>
          <a:xfrm rot="3211056">
            <a:off x="8799474" y="2395721"/>
            <a:ext cx="674677" cy="292296"/>
          </a:xfrm>
          <a:prstGeom prst="rightArrow">
            <a:avLst/>
          </a:prstGeom>
          <a:solidFill>
            <a:schemeClr val="accent4">
              <a:lumMod val="60000"/>
              <a:lumOff val="40000"/>
            </a:schemeClr>
          </a:solidFill>
          <a:ln>
            <a:solidFill>
              <a:schemeClr val="accent4">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ight Arrow 30">
            <a:extLst>
              <a:ext uri="{FF2B5EF4-FFF2-40B4-BE49-F238E27FC236}">
                <a16:creationId xmlns:a16="http://schemas.microsoft.com/office/drawing/2014/main" id="{7FFA5369-0EAE-BCEE-1F58-020273630D12}"/>
              </a:ext>
            </a:extLst>
          </p:cNvPr>
          <p:cNvSpPr/>
          <p:nvPr/>
        </p:nvSpPr>
        <p:spPr>
          <a:xfrm rot="9030292">
            <a:off x="8669801" y="2987969"/>
            <a:ext cx="719775" cy="292296"/>
          </a:xfrm>
          <a:prstGeom prst="rightArrow">
            <a:avLst/>
          </a:prstGeom>
          <a:solidFill>
            <a:schemeClr val="accent4">
              <a:lumMod val="60000"/>
              <a:lumOff val="40000"/>
            </a:schemeClr>
          </a:solidFill>
          <a:ln>
            <a:solidFill>
              <a:schemeClr val="accent4">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Curved Connector 32">
            <a:extLst>
              <a:ext uri="{FF2B5EF4-FFF2-40B4-BE49-F238E27FC236}">
                <a16:creationId xmlns:a16="http://schemas.microsoft.com/office/drawing/2014/main" id="{04D488FA-04C8-BE06-FAE0-E862077A8589}"/>
              </a:ext>
            </a:extLst>
          </p:cNvPr>
          <p:cNvCxnSpPr>
            <a:cxnSpLocks/>
            <a:stCxn id="5" idx="2"/>
            <a:endCxn id="6" idx="2"/>
          </p:cNvCxnSpPr>
          <p:nvPr/>
        </p:nvCxnSpPr>
        <p:spPr>
          <a:xfrm rot="10800000" flipV="1">
            <a:off x="7757160" y="1982274"/>
            <a:ext cx="19050" cy="2683072"/>
          </a:xfrm>
          <a:prstGeom prst="curvedConnector3">
            <a:avLst>
              <a:gd name="adj1" fmla="val 1300000"/>
            </a:avLst>
          </a:prstGeom>
          <a:ln w="19050">
            <a:solidFill>
              <a:schemeClr val="tx1"/>
            </a:solidFill>
            <a:prstDash val="sysDash"/>
            <a:tailEnd type="triangle" w="lg" len="lg"/>
          </a:ln>
        </p:spPr>
        <p:style>
          <a:lnRef idx="1">
            <a:schemeClr val="accent1"/>
          </a:lnRef>
          <a:fillRef idx="0">
            <a:schemeClr val="accent1"/>
          </a:fillRef>
          <a:effectRef idx="0">
            <a:schemeClr val="accent1"/>
          </a:effectRef>
          <a:fontRef idx="minor">
            <a:schemeClr val="tx1"/>
          </a:fontRef>
        </p:style>
      </p:cxnSp>
      <p:cxnSp>
        <p:nvCxnSpPr>
          <p:cNvPr id="34" name="Curved Connector 33">
            <a:extLst>
              <a:ext uri="{FF2B5EF4-FFF2-40B4-BE49-F238E27FC236}">
                <a16:creationId xmlns:a16="http://schemas.microsoft.com/office/drawing/2014/main" id="{7C4A579E-F5FB-57F2-2C19-CDAF089E0C5C}"/>
              </a:ext>
            </a:extLst>
          </p:cNvPr>
          <p:cNvCxnSpPr>
            <a:cxnSpLocks/>
            <a:stCxn id="5" idx="6"/>
            <a:endCxn id="7" idx="6"/>
          </p:cNvCxnSpPr>
          <p:nvPr/>
        </p:nvCxnSpPr>
        <p:spPr>
          <a:xfrm>
            <a:off x="9898380" y="1982274"/>
            <a:ext cx="80010" cy="2683072"/>
          </a:xfrm>
          <a:prstGeom prst="curvedConnector3">
            <a:avLst>
              <a:gd name="adj1" fmla="val 271429"/>
            </a:avLst>
          </a:prstGeom>
          <a:ln w="19050">
            <a:solidFill>
              <a:schemeClr val="tx1"/>
            </a:solidFill>
            <a:prstDash val="sysDash"/>
            <a:tailEnd type="triangle" w="lg" len="lg"/>
          </a:ln>
        </p:spPr>
        <p:style>
          <a:lnRef idx="1">
            <a:schemeClr val="accent1"/>
          </a:lnRef>
          <a:fillRef idx="0">
            <a:schemeClr val="accent1"/>
          </a:fillRef>
          <a:effectRef idx="0">
            <a:schemeClr val="accent1"/>
          </a:effectRef>
          <a:fontRef idx="minor">
            <a:schemeClr val="tx1"/>
          </a:fontRef>
        </p:style>
      </p:cxnSp>
      <p:sp>
        <p:nvSpPr>
          <p:cNvPr id="26" name="Rounded Rectangle 25">
            <a:extLst>
              <a:ext uri="{FF2B5EF4-FFF2-40B4-BE49-F238E27FC236}">
                <a16:creationId xmlns:a16="http://schemas.microsoft.com/office/drawing/2014/main" id="{A098C300-E184-AFE2-34CB-82B9B3E63CE4}"/>
              </a:ext>
            </a:extLst>
          </p:cNvPr>
          <p:cNvSpPr/>
          <p:nvPr/>
        </p:nvSpPr>
        <p:spPr>
          <a:xfrm>
            <a:off x="9423133" y="2617470"/>
            <a:ext cx="1930667" cy="652312"/>
          </a:xfrm>
          <a:prstGeom prst="roundRect">
            <a:avLst/>
          </a:prstGeom>
          <a:solidFill>
            <a:schemeClr val="accent4">
              <a:lumMod val="60000"/>
              <a:lumOff val="40000"/>
            </a:schemeClr>
          </a:solidFill>
          <a:ln>
            <a:solidFill>
              <a:schemeClr val="accent4">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Runtime opt</a:t>
            </a:r>
          </a:p>
          <a:p>
            <a:pPr algn="ctr"/>
            <a:r>
              <a:rPr lang="en-US" dirty="0">
                <a:solidFill>
                  <a:schemeClr val="tx1"/>
                </a:solidFill>
                <a:latin typeface="Arial" panose="020B0604020202020204" pitchFamily="34" charset="0"/>
                <a:cs typeface="Arial" panose="020B0604020202020204" pitchFamily="34" charset="0"/>
              </a:rPr>
              <a:t>(e.g., mem pool)</a:t>
            </a:r>
          </a:p>
        </p:txBody>
      </p:sp>
      <p:cxnSp>
        <p:nvCxnSpPr>
          <p:cNvPr id="3" name="Straight Arrow Connector 2">
            <a:extLst>
              <a:ext uri="{FF2B5EF4-FFF2-40B4-BE49-F238E27FC236}">
                <a16:creationId xmlns:a16="http://schemas.microsoft.com/office/drawing/2014/main" id="{515786EB-5DEB-6D22-1AD5-5EEED0FA7522}"/>
              </a:ext>
            </a:extLst>
          </p:cNvPr>
          <p:cNvCxnSpPr>
            <a:cxnSpLocks/>
            <a:stCxn id="7" idx="3"/>
            <a:endCxn id="14" idx="7"/>
          </p:cNvCxnSpPr>
          <p:nvPr/>
        </p:nvCxnSpPr>
        <p:spPr>
          <a:xfrm flipH="1">
            <a:off x="8147405" y="4826991"/>
            <a:ext cx="1440740" cy="601877"/>
          </a:xfrm>
          <a:prstGeom prst="straightConnector1">
            <a:avLst/>
          </a:prstGeom>
          <a:ln w="190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pic>
        <p:nvPicPr>
          <p:cNvPr id="12" name="Picture 11" descr="A black curved line on a white background&#10;&#10;Description automatically generated">
            <a:extLst>
              <a:ext uri="{FF2B5EF4-FFF2-40B4-BE49-F238E27FC236}">
                <a16:creationId xmlns:a16="http://schemas.microsoft.com/office/drawing/2014/main" id="{8698CA25-6E95-51F5-0371-437A0E0EE6A4}"/>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10582490" y="1875637"/>
            <a:ext cx="174830" cy="492115"/>
          </a:xfrm>
          <a:prstGeom prst="rect">
            <a:avLst/>
          </a:prstGeom>
        </p:spPr>
      </p:pic>
      <p:sp>
        <p:nvSpPr>
          <p:cNvPr id="13" name="TextBox 12">
            <a:extLst>
              <a:ext uri="{FF2B5EF4-FFF2-40B4-BE49-F238E27FC236}">
                <a16:creationId xmlns:a16="http://schemas.microsoft.com/office/drawing/2014/main" id="{4EBD03A1-0D11-228B-8772-8826BF308332}"/>
              </a:ext>
            </a:extLst>
          </p:cNvPr>
          <p:cNvSpPr txBox="1"/>
          <p:nvPr/>
        </p:nvSpPr>
        <p:spPr>
          <a:xfrm>
            <a:off x="10183528" y="1561462"/>
            <a:ext cx="1261884" cy="369332"/>
          </a:xfrm>
          <a:prstGeom prst="rect">
            <a:avLst/>
          </a:prstGeom>
          <a:noFill/>
        </p:spPr>
        <p:txBody>
          <a:bodyPr wrap="none" rtlCol="0">
            <a:spAutoFit/>
          </a:bodyPr>
          <a:lstStyle/>
          <a:p>
            <a:r>
              <a:rPr lang="en-US" b="1" dirty="0">
                <a:latin typeface="Arial" panose="020B0604020202020204" pitchFamily="34" charset="0"/>
                <a:cs typeface="Arial" panose="020B0604020202020204" pitchFamily="34" charset="0"/>
              </a:rPr>
              <a:t>worker #1</a:t>
            </a:r>
          </a:p>
        </p:txBody>
      </p:sp>
      <p:pic>
        <p:nvPicPr>
          <p:cNvPr id="17" name="Picture 16" descr="A black curved line on a white background&#10;&#10;Description automatically generated">
            <a:extLst>
              <a:ext uri="{FF2B5EF4-FFF2-40B4-BE49-F238E27FC236}">
                <a16:creationId xmlns:a16="http://schemas.microsoft.com/office/drawing/2014/main" id="{1FC9142E-1121-2EB4-0813-796DD3DE508F}"/>
              </a:ext>
            </a:extLst>
          </p:cNvPr>
          <p:cNvPicPr>
            <a:picLocks noChangeAspect="1"/>
          </p:cNvPicPr>
          <p:nvPr/>
        </p:nvPicPr>
        <p:blipFill>
          <a:blip r:embed="rId3">
            <a:clrChange>
              <a:clrFrom>
                <a:srgbClr val="FEFEFE"/>
              </a:clrFrom>
              <a:clrTo>
                <a:srgbClr val="FEFEFE">
                  <a:alpha val="0"/>
                </a:srgbClr>
              </a:clrTo>
            </a:clrChange>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0582490" y="3798698"/>
            <a:ext cx="174830" cy="492115"/>
          </a:xfrm>
          <a:prstGeom prst="rect">
            <a:avLst/>
          </a:prstGeom>
        </p:spPr>
      </p:pic>
      <p:sp>
        <p:nvSpPr>
          <p:cNvPr id="18" name="TextBox 17">
            <a:extLst>
              <a:ext uri="{FF2B5EF4-FFF2-40B4-BE49-F238E27FC236}">
                <a16:creationId xmlns:a16="http://schemas.microsoft.com/office/drawing/2014/main" id="{1401F2C3-D8BB-A7EC-1545-F73CCA11C5CF}"/>
              </a:ext>
            </a:extLst>
          </p:cNvPr>
          <p:cNvSpPr txBox="1"/>
          <p:nvPr/>
        </p:nvSpPr>
        <p:spPr>
          <a:xfrm>
            <a:off x="10185783" y="3451156"/>
            <a:ext cx="1261884" cy="369332"/>
          </a:xfrm>
          <a:prstGeom prst="rect">
            <a:avLst/>
          </a:prstGeom>
          <a:noFill/>
        </p:spPr>
        <p:txBody>
          <a:bodyPr wrap="none" rtlCol="0">
            <a:spAutoFit/>
          </a:bodyPr>
          <a:lstStyle/>
          <a:p>
            <a:r>
              <a:rPr lang="en-US" b="1" dirty="0">
                <a:solidFill>
                  <a:srgbClr val="0070C0"/>
                </a:solidFill>
                <a:latin typeface="Arial" panose="020B0604020202020204" pitchFamily="34" charset="0"/>
                <a:cs typeface="Arial" panose="020B0604020202020204" pitchFamily="34" charset="0"/>
              </a:rPr>
              <a:t>worker #2</a:t>
            </a:r>
          </a:p>
        </p:txBody>
      </p:sp>
      <p:sp>
        <p:nvSpPr>
          <p:cNvPr id="9" name="Rectangle 8">
            <a:extLst>
              <a:ext uri="{FF2B5EF4-FFF2-40B4-BE49-F238E27FC236}">
                <a16:creationId xmlns:a16="http://schemas.microsoft.com/office/drawing/2014/main" id="{E8F96B66-892A-0BBC-C944-E40EBBAAE98C}"/>
              </a:ext>
            </a:extLst>
          </p:cNvPr>
          <p:cNvSpPr/>
          <p:nvPr/>
        </p:nvSpPr>
        <p:spPr>
          <a:xfrm>
            <a:off x="838200" y="1449947"/>
            <a:ext cx="10515600" cy="5016758"/>
          </a:xfrm>
          <a:prstGeom prst="rect">
            <a:avLst/>
          </a:prstGeom>
        </p:spPr>
        <p:txBody>
          <a:bodyPr wrap="square">
            <a:spAutoFit/>
          </a:bodyPr>
          <a:lstStyle/>
          <a:p>
            <a:r>
              <a:rPr lang="en-US" sz="2000" dirty="0" err="1">
                <a:latin typeface="Consolas" panose="020B0609020204030204" pitchFamily="49" charset="0"/>
                <a:cs typeface="Consolas" panose="020B0609020204030204" pitchFamily="49" charset="0"/>
              </a:rPr>
              <a:t>tf</a:t>
            </a:r>
            <a:r>
              <a:rPr lang="en-US" sz="2000" dirty="0">
                <a:latin typeface="Consolas" panose="020B0609020204030204" pitchFamily="49" charset="0"/>
                <a:cs typeface="Consolas" panose="020B0609020204030204" pitchFamily="49" charset="0"/>
              </a:rPr>
              <a:t>::Executor executor</a:t>
            </a:r>
            <a:r>
              <a:rPr lang="en-US" sz="2000" dirty="0">
                <a:solidFill>
                  <a:srgbClr val="999999"/>
                </a:solidFill>
                <a:latin typeface="Consolas" panose="020B0609020204030204" pitchFamily="49" charset="0"/>
                <a:cs typeface="Consolas" panose="020B0609020204030204" pitchFamily="49" charset="0"/>
              </a:rPr>
              <a:t>;</a:t>
            </a:r>
            <a:r>
              <a:rPr lang="en-US" sz="2000" dirty="0">
                <a:latin typeface="Consolas" panose="020B0609020204030204" pitchFamily="49" charset="0"/>
                <a:cs typeface="Consolas" panose="020B0609020204030204" pitchFamily="49" charset="0"/>
              </a:rPr>
              <a:t> </a:t>
            </a:r>
          </a:p>
          <a:p>
            <a:endParaRPr lang="en-US" sz="2000" dirty="0">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auto</a:t>
            </a:r>
            <a:r>
              <a:rPr lang="en-US" sz="2000" dirty="0">
                <a:latin typeface="Consolas" panose="020B0609020204030204" pitchFamily="49" charset="0"/>
                <a:cs typeface="Consolas" panose="020B0609020204030204" pitchFamily="49" charset="0"/>
              </a:rPr>
              <a:t> A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"TaskA\n"; </a:t>
            </a:r>
          </a:p>
          <a:p>
            <a:r>
              <a:rPr lang="en-US" sz="2000" dirty="0">
                <a:latin typeface="Consolas" panose="020B0609020204030204" pitchFamily="49" charset="0"/>
                <a:cs typeface="Consolas" panose="020B0609020204030204" pitchFamily="49" charset="0"/>
              </a:rPr>
              <a:t>}); </a:t>
            </a:r>
          </a:p>
          <a:p>
            <a:r>
              <a:rPr lang="en-US" sz="2000" dirty="0">
                <a:solidFill>
                  <a:srgbClr val="0070C0"/>
                </a:solidFill>
                <a:latin typeface="Consolas" panose="020B0609020204030204" pitchFamily="49" charset="0"/>
                <a:cs typeface="Consolas" panose="020B0609020204030204" pitchFamily="49" charset="0"/>
              </a:rPr>
              <a:t>auto</a:t>
            </a:r>
            <a:r>
              <a:rPr lang="en-US" sz="2000" b="1" dirty="0">
                <a:solidFill>
                  <a:srgbClr val="0077AA"/>
                </a:solidFill>
                <a:latin typeface="Consolas" panose="020B0609020204030204" pitchFamily="49" charset="0"/>
                <a:cs typeface="Consolas" panose="020B0609020204030204" pitchFamily="49" charset="0"/>
              </a:rPr>
              <a:t> </a:t>
            </a:r>
            <a:r>
              <a:rPr lang="en-US" sz="2000" dirty="0">
                <a:latin typeface="Consolas" panose="020B0609020204030204" pitchFamily="49" charset="0"/>
                <a:cs typeface="Consolas" panose="020B0609020204030204" pitchFamily="49" charset="0"/>
              </a:rPr>
              <a:t>B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"TaskB\n"; </a:t>
            </a:r>
          </a:p>
          <a:p>
            <a:r>
              <a:rPr lang="en-US" sz="2000" dirty="0">
                <a:latin typeface="Consolas" panose="020B0609020204030204" pitchFamily="49" charset="0"/>
                <a:cs typeface="Consolas" panose="020B0609020204030204" pitchFamily="49" charset="0"/>
              </a:rPr>
              <a:t>}, A); </a:t>
            </a:r>
          </a:p>
          <a:p>
            <a:r>
              <a:rPr lang="en-US" sz="2000" dirty="0">
                <a:solidFill>
                  <a:srgbClr val="0070C0"/>
                </a:solidFill>
                <a:latin typeface="Consolas" panose="020B0609020204030204" pitchFamily="49" charset="0"/>
                <a:cs typeface="Consolas" panose="020B0609020204030204" pitchFamily="49" charset="0"/>
              </a:rPr>
              <a:t>auto</a:t>
            </a:r>
            <a:r>
              <a:rPr lang="en-US" sz="2000" b="1" dirty="0">
                <a:solidFill>
                  <a:srgbClr val="0077AA"/>
                </a:solidFill>
                <a:latin typeface="Consolas" panose="020B0609020204030204" pitchFamily="49" charset="0"/>
                <a:cs typeface="Consolas" panose="020B0609020204030204" pitchFamily="49" charset="0"/>
              </a:rPr>
              <a:t> </a:t>
            </a:r>
            <a:r>
              <a:rPr lang="en-US" sz="2000" dirty="0">
                <a:latin typeface="Consolas" panose="020B0609020204030204" pitchFamily="49" charset="0"/>
                <a:cs typeface="Consolas" panose="020B0609020204030204" pitchFamily="49" charset="0"/>
              </a:rPr>
              <a:t>C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"TaskC\n"; </a:t>
            </a:r>
          </a:p>
          <a:p>
            <a:r>
              <a:rPr lang="en-US" sz="2000" dirty="0">
                <a:latin typeface="Consolas" panose="020B0609020204030204" pitchFamily="49" charset="0"/>
                <a:cs typeface="Consolas" panose="020B0609020204030204" pitchFamily="49" charset="0"/>
              </a:rPr>
              <a:t>}, A); </a:t>
            </a:r>
          </a:p>
          <a:p>
            <a:r>
              <a:rPr lang="en-US" sz="2000" dirty="0">
                <a:solidFill>
                  <a:srgbClr val="0070C0"/>
                </a:solidFill>
                <a:latin typeface="Consolas" panose="020B0609020204030204" pitchFamily="49" charset="0"/>
                <a:cs typeface="Consolas" panose="020B0609020204030204" pitchFamily="49" charset="0"/>
              </a:rPr>
              <a:t>auto</a:t>
            </a:r>
            <a:r>
              <a:rPr lang="en-US" sz="2000" b="1" dirty="0">
                <a:solidFill>
                  <a:srgbClr val="0077AA"/>
                </a:solidFill>
                <a:latin typeface="Consolas" panose="020B0609020204030204" pitchFamily="49" charset="0"/>
                <a:cs typeface="Consolas" panose="020B0609020204030204" pitchFamily="49" charset="0"/>
              </a:rPr>
              <a:t> </a:t>
            </a:r>
            <a:r>
              <a:rPr lang="en-US" sz="2000" dirty="0">
                <a:latin typeface="Consolas" panose="020B0609020204030204" pitchFamily="49" charset="0"/>
                <a:cs typeface="Consolas" panose="020B0609020204030204" pitchFamily="49" charset="0"/>
              </a:rPr>
              <a:t>D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a:t>
            </a:r>
            <a:r>
              <a:rPr lang="en-US" sz="2000" dirty="0" err="1">
                <a:latin typeface="Consolas" panose="020B0609020204030204" pitchFamily="49" charset="0"/>
                <a:cs typeface="Consolas" panose="020B0609020204030204" pitchFamily="49" charset="0"/>
              </a:rPr>
              <a:t>TaskD</a:t>
            </a:r>
            <a:r>
              <a:rPr lang="en-US" sz="2000" dirty="0">
                <a:latin typeface="Consolas" panose="020B0609020204030204" pitchFamily="49" charset="0"/>
                <a:cs typeface="Consolas" panose="020B0609020204030204" pitchFamily="49" charset="0"/>
              </a:rPr>
              <a:t>\n"; </a:t>
            </a:r>
          </a:p>
          <a:p>
            <a:r>
              <a:rPr lang="en-US" sz="2000" dirty="0">
                <a:latin typeface="Consolas" panose="020B0609020204030204" pitchFamily="49" charset="0"/>
                <a:cs typeface="Consolas" panose="020B0609020204030204" pitchFamily="49" charset="0"/>
              </a:rPr>
              <a:t>}, B, C); </a:t>
            </a:r>
          </a:p>
          <a:p>
            <a:endParaRPr lang="en-US" sz="2000" dirty="0">
              <a:latin typeface="Consolas" panose="020B0609020204030204" pitchFamily="49" charset="0"/>
              <a:cs typeface="Consolas" panose="020B0609020204030204" pitchFamily="49" charset="0"/>
            </a:endParaRPr>
          </a:p>
          <a:p>
            <a:r>
              <a:rPr lang="en-US" sz="2000" dirty="0" err="1">
                <a:latin typeface="Consolas" panose="020B0609020204030204" pitchFamily="49" charset="0"/>
                <a:cs typeface="Consolas" panose="020B0609020204030204" pitchFamily="49" charset="0"/>
              </a:rPr>
              <a:t>executor.wait_for_all</a:t>
            </a:r>
            <a:r>
              <a:rPr lang="en-US" sz="2000" dirty="0">
                <a:latin typeface="Consolas" panose="020B0609020204030204" pitchFamily="49" charset="0"/>
                <a:cs typeface="Consolas" panose="020B0609020204030204" pitchFamily="49" charset="0"/>
              </a:rPr>
              <a:t>(); </a:t>
            </a:r>
          </a:p>
        </p:txBody>
      </p:sp>
      <p:sp>
        <p:nvSpPr>
          <p:cNvPr id="8" name="TextBox 7">
            <a:extLst>
              <a:ext uri="{FF2B5EF4-FFF2-40B4-BE49-F238E27FC236}">
                <a16:creationId xmlns:a16="http://schemas.microsoft.com/office/drawing/2014/main" id="{64DD7567-BCF3-94EF-379A-54B0B2398336}"/>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ABA Problem: </a:t>
            </a:r>
            <a:r>
              <a:rPr lang="en-US" sz="1200" dirty="0">
                <a:latin typeface="Arial" panose="020B0604020202020204" pitchFamily="34" charset="0"/>
                <a:cs typeface="Arial" panose="020B0604020202020204" pitchFamily="34" charset="0"/>
                <a:hlinkClick r:id="rId4"/>
              </a:rPr>
              <a:t>https://en.wikipedia.org/wiki/ABA_problem</a:t>
            </a:r>
            <a:r>
              <a:rPr lang="en-US" sz="1200" dirty="0">
                <a:latin typeface="Arial" panose="020B0604020202020204" pitchFamily="34" charset="0"/>
                <a:cs typeface="Arial" panose="020B0604020202020204" pitchFamily="34" charset="0"/>
              </a:rPr>
              <a:t> </a:t>
            </a:r>
          </a:p>
        </p:txBody>
      </p:sp>
      <p:cxnSp>
        <p:nvCxnSpPr>
          <p:cNvPr id="11" name="Straight Connector 10">
            <a:extLst>
              <a:ext uri="{FF2B5EF4-FFF2-40B4-BE49-F238E27FC236}">
                <a16:creationId xmlns:a16="http://schemas.microsoft.com/office/drawing/2014/main" id="{EC5BE335-8679-3EDC-C6B2-6198E30807BB}"/>
              </a:ext>
            </a:extLst>
          </p:cNvPr>
          <p:cNvCxnSpPr>
            <a:cxnSpLocks/>
          </p:cNvCxnSpPr>
          <p:nvPr/>
        </p:nvCxnSpPr>
        <p:spPr>
          <a:xfrm>
            <a:off x="1883229" y="3797866"/>
            <a:ext cx="6008914" cy="832"/>
          </a:xfrm>
          <a:prstGeom prst="line">
            <a:avLst/>
          </a:prstGeom>
          <a:ln w="38100">
            <a:solidFill>
              <a:srgbClr val="0070C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22" name="Multiply 21">
            <a:extLst>
              <a:ext uri="{FF2B5EF4-FFF2-40B4-BE49-F238E27FC236}">
                <a16:creationId xmlns:a16="http://schemas.microsoft.com/office/drawing/2014/main" id="{204E7086-46B1-F70D-377E-A87F7F3912F8}"/>
              </a:ext>
            </a:extLst>
          </p:cNvPr>
          <p:cNvSpPr/>
          <p:nvPr/>
        </p:nvSpPr>
        <p:spPr>
          <a:xfrm>
            <a:off x="5007429" y="3590666"/>
            <a:ext cx="413657" cy="414400"/>
          </a:xfrm>
          <a:prstGeom prst="mathMultiply">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5115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blinds(horizontal)">
                                      <p:cBhvr>
                                        <p:cTn id="10" dur="500"/>
                                        <p:tgtEl>
                                          <p:spTgt spid="30"/>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blinds(horizontal)">
                                      <p:cBhvr>
                                        <p:cTn id="13" dur="500"/>
                                        <p:tgtEl>
                                          <p:spTgt spid="31"/>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blinds(horizontal)">
                                      <p:cBhvr>
                                        <p:cTn id="16" dur="500"/>
                                        <p:tgtEl>
                                          <p:spTgt spid="26"/>
                                        </p:tgtEl>
                                      </p:cBhvr>
                                    </p:animEffect>
                                  </p:childTnLst>
                                </p:cTn>
                              </p:par>
                              <p:par>
                                <p:cTn id="17" presetID="3" presetClass="entr" presetSubtype="1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blinds(horizontal)">
                                      <p:cBhvr>
                                        <p:cTn id="19" dur="500"/>
                                        <p:tgtEl>
                                          <p:spTgt spid="16"/>
                                        </p:tgtEl>
                                      </p:cBhvr>
                                    </p:animEffect>
                                  </p:childTnLst>
                                </p:cTn>
                              </p:par>
                              <p:par>
                                <p:cTn id="20" presetID="3" presetClass="entr" presetSubtype="10" fill="hold"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blinds(horizontal)">
                                      <p:cBhvr>
                                        <p:cTn id="22" dur="500"/>
                                        <p:tgtEl>
                                          <p:spTgt spid="20"/>
                                        </p:tgtEl>
                                      </p:cBhvr>
                                    </p:animEffect>
                                  </p:childTnLst>
                                </p:cTn>
                              </p:par>
                              <p:par>
                                <p:cTn id="23" presetID="3" presetClass="exit" presetSubtype="10" fill="hold" nodeType="withEffect">
                                  <p:stCondLst>
                                    <p:cond delay="0"/>
                                  </p:stCondLst>
                                  <p:childTnLst>
                                    <p:animEffect transition="out" filter="blinds(horizontal)">
                                      <p:cBhvr>
                                        <p:cTn id="24" dur="500"/>
                                        <p:tgtEl>
                                          <p:spTgt spid="34"/>
                                        </p:tgtEl>
                                      </p:cBhvr>
                                    </p:animEffect>
                                    <p:set>
                                      <p:cBhvr>
                                        <p:cTn id="25" dur="1" fill="hold">
                                          <p:stCondLst>
                                            <p:cond delay="499"/>
                                          </p:stCondLst>
                                        </p:cTn>
                                        <p:tgtEl>
                                          <p:spTgt spid="34"/>
                                        </p:tgtEl>
                                        <p:attrNameLst>
                                          <p:attrName>style.visibility</p:attrName>
                                        </p:attrNameLst>
                                      </p:cBhvr>
                                      <p:to>
                                        <p:strVal val="hidden"/>
                                      </p:to>
                                    </p:set>
                                  </p:childTnLst>
                                </p:cTn>
                              </p:par>
                              <p:par>
                                <p:cTn id="26" presetID="3" presetClass="exit" presetSubtype="10" fill="hold" nodeType="withEffect">
                                  <p:stCondLst>
                                    <p:cond delay="0"/>
                                  </p:stCondLst>
                                  <p:childTnLst>
                                    <p:animEffect transition="out" filter="blinds(horizontal)">
                                      <p:cBhvr>
                                        <p:cTn id="27" dur="500"/>
                                        <p:tgtEl>
                                          <p:spTgt spid="33"/>
                                        </p:tgtEl>
                                      </p:cBhvr>
                                    </p:animEffect>
                                    <p:set>
                                      <p:cBhvr>
                                        <p:cTn id="28" dur="1" fill="hold">
                                          <p:stCondLst>
                                            <p:cond delay="499"/>
                                          </p:stCondLst>
                                        </p:cTn>
                                        <p:tgtEl>
                                          <p:spTgt spid="33"/>
                                        </p:tgtEl>
                                        <p:attrNameLst>
                                          <p:attrName>style.visibility</p:attrName>
                                        </p:attrNameLst>
                                      </p:cBhvr>
                                      <p:to>
                                        <p:strVal val="hidden"/>
                                      </p:to>
                                    </p:set>
                                  </p:childTnLst>
                                </p:cTn>
                              </p:par>
                              <p:par>
                                <p:cTn id="29" presetID="3" presetClass="entr" presetSubtype="1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blinds(horizontal)">
                                      <p:cBhvr>
                                        <p:cTn id="31" dur="500"/>
                                        <p:tgtEl>
                                          <p:spTgt spid="18"/>
                                        </p:tgtEl>
                                      </p:cBhvr>
                                    </p:animEffect>
                                  </p:childTnLst>
                                </p:cTn>
                              </p:par>
                              <p:par>
                                <p:cTn id="32" presetID="3" presetClass="entr" presetSubtype="10" fill="hold"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blinds(horizontal)">
                                      <p:cBhvr>
                                        <p:cTn id="34" dur="500"/>
                                        <p:tgtEl>
                                          <p:spTgt spid="17"/>
                                        </p:tgtEl>
                                      </p:cBhvr>
                                    </p:animEffect>
                                  </p:childTnLst>
                                </p:cTn>
                              </p:par>
                              <p:par>
                                <p:cTn id="35" presetID="3" presetClass="exit" presetSubtype="10" fill="hold" grpId="0" nodeType="withEffect">
                                  <p:stCondLst>
                                    <p:cond delay="0"/>
                                  </p:stCondLst>
                                  <p:childTnLst>
                                    <p:animEffect transition="out" filter="blinds(horizontal)">
                                      <p:cBhvr>
                                        <p:cTn id="36" dur="500"/>
                                        <p:tgtEl>
                                          <p:spTgt spid="13"/>
                                        </p:tgtEl>
                                      </p:cBhvr>
                                    </p:animEffect>
                                    <p:set>
                                      <p:cBhvr>
                                        <p:cTn id="37" dur="1" fill="hold">
                                          <p:stCondLst>
                                            <p:cond delay="499"/>
                                          </p:stCondLst>
                                        </p:cTn>
                                        <p:tgtEl>
                                          <p:spTgt spid="13"/>
                                        </p:tgtEl>
                                        <p:attrNameLst>
                                          <p:attrName>style.visibility</p:attrName>
                                        </p:attrNameLst>
                                      </p:cBhvr>
                                      <p:to>
                                        <p:strVal val="hidden"/>
                                      </p:to>
                                    </p:set>
                                  </p:childTnLst>
                                </p:cTn>
                              </p:par>
                              <p:par>
                                <p:cTn id="38" presetID="3" presetClass="exit" presetSubtype="10" fill="hold" nodeType="withEffect">
                                  <p:stCondLst>
                                    <p:cond delay="0"/>
                                  </p:stCondLst>
                                  <p:childTnLst>
                                    <p:animEffect transition="out" filter="blinds(horizontal)">
                                      <p:cBhvr>
                                        <p:cTn id="39" dur="500"/>
                                        <p:tgtEl>
                                          <p:spTgt spid="12"/>
                                        </p:tgtEl>
                                      </p:cBhvr>
                                    </p:animEffect>
                                    <p:set>
                                      <p:cBhvr>
                                        <p:cTn id="40" dur="1" fill="hold">
                                          <p:stCondLst>
                                            <p:cond delay="499"/>
                                          </p:stCondLst>
                                        </p:cTn>
                                        <p:tgtEl>
                                          <p:spTgt spid="12"/>
                                        </p:tgtEl>
                                        <p:attrNameLst>
                                          <p:attrName>style.visibility</p:attrName>
                                        </p:attrNameLst>
                                      </p:cBhvr>
                                      <p:to>
                                        <p:strVal val="hidden"/>
                                      </p:to>
                                    </p:set>
                                  </p:childTnLst>
                                </p:cTn>
                              </p:par>
                              <p:par>
                                <p:cTn id="41" presetID="3" presetClass="entr" presetSubtype="10"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blinds(horizontal)">
                                      <p:cBhvr>
                                        <p:cTn id="43" dur="500"/>
                                        <p:tgtEl>
                                          <p:spTgt spid="22"/>
                                        </p:tgtEl>
                                      </p:cBhvr>
                                    </p:animEffect>
                                  </p:childTnLst>
                                </p:cTn>
                              </p:par>
                              <p:par>
                                <p:cTn id="44" presetID="3" presetClass="entr" presetSubtype="10" fill="hold"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blinds(horizontal)">
                                      <p:cBhvr>
                                        <p:cTn id="4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30" grpId="0" animBg="1"/>
      <p:bldP spid="31" grpId="0" animBg="1"/>
      <p:bldP spid="26" grpId="0" animBg="1"/>
      <p:bldP spid="13" grpId="0"/>
      <p:bldP spid="18" grpId="0"/>
      <p:bldP spid="2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0CA57-9D1A-692A-7141-92176A717BBB}"/>
              </a:ext>
            </a:extLst>
          </p:cNvPr>
          <p:cNvSpPr>
            <a:spLocks noGrp="1"/>
          </p:cNvSpPr>
          <p:nvPr>
            <p:ph type="title"/>
          </p:nvPr>
        </p:nvSpPr>
        <p:spPr/>
        <p:txBody>
          <a:bodyPr>
            <a:normAutofit/>
          </a:bodyPr>
          <a:lstStyle/>
          <a:p>
            <a:r>
              <a:rPr lang="en-US" dirty="0"/>
              <a:t>Retain a Shared Ownership of Each Task Needed</a:t>
            </a:r>
            <a:endParaRPr lang="en-US" baseline="30000" dirty="0"/>
          </a:p>
        </p:txBody>
      </p:sp>
      <p:sp>
        <p:nvSpPr>
          <p:cNvPr id="8" name="Rectangle 7">
            <a:extLst>
              <a:ext uri="{FF2B5EF4-FFF2-40B4-BE49-F238E27FC236}">
                <a16:creationId xmlns:a16="http://schemas.microsoft.com/office/drawing/2014/main" id="{59CCF2B3-D792-BDDD-1569-45F9659A5822}"/>
              </a:ext>
            </a:extLst>
          </p:cNvPr>
          <p:cNvSpPr/>
          <p:nvPr/>
        </p:nvSpPr>
        <p:spPr>
          <a:xfrm>
            <a:off x="838200" y="1449947"/>
            <a:ext cx="10515600" cy="5016758"/>
          </a:xfrm>
          <a:prstGeom prst="rect">
            <a:avLst/>
          </a:prstGeom>
        </p:spPr>
        <p:txBody>
          <a:bodyPr wrap="square">
            <a:spAutoFit/>
          </a:bodyPr>
          <a:lstStyle/>
          <a:p>
            <a:r>
              <a:rPr lang="en-US" sz="2000" dirty="0" err="1">
                <a:latin typeface="Consolas" panose="020B0609020204030204" pitchFamily="49" charset="0"/>
                <a:cs typeface="Consolas" panose="020B0609020204030204" pitchFamily="49" charset="0"/>
              </a:rPr>
              <a:t>tf</a:t>
            </a:r>
            <a:r>
              <a:rPr lang="en-US" sz="2000" dirty="0">
                <a:latin typeface="Consolas" panose="020B0609020204030204" pitchFamily="49" charset="0"/>
                <a:cs typeface="Consolas" panose="020B0609020204030204" pitchFamily="49" charset="0"/>
              </a:rPr>
              <a:t>::Executor executor; </a:t>
            </a:r>
          </a:p>
          <a:p>
            <a:endParaRPr lang="en-US" sz="2000" dirty="0">
              <a:latin typeface="Consolas" panose="020B0609020204030204" pitchFamily="49" charset="0"/>
              <a:cs typeface="Consolas" panose="020B0609020204030204" pitchFamily="49" charset="0"/>
            </a:endParaRPr>
          </a:p>
          <a:p>
            <a:r>
              <a:rPr lang="en-US" sz="2000" dirty="0" err="1">
                <a:solidFill>
                  <a:srgbClr val="0077AA"/>
                </a:solidFill>
                <a:latin typeface="Consolas" panose="020B0609020204030204" pitchFamily="49" charset="0"/>
                <a:cs typeface="Consolas" panose="020B0609020204030204" pitchFamily="49" charset="0"/>
              </a:rPr>
              <a:t>tf</a:t>
            </a:r>
            <a:r>
              <a:rPr lang="en-US" sz="2000" dirty="0">
                <a:solidFill>
                  <a:srgbClr val="0077AA"/>
                </a:solidFill>
                <a:latin typeface="Consolas" panose="020B0609020204030204" pitchFamily="49" charset="0"/>
                <a:cs typeface="Consolas" panose="020B0609020204030204" pitchFamily="49" charset="0"/>
              </a:rPr>
              <a:t>::</a:t>
            </a:r>
            <a:r>
              <a:rPr lang="en-US" sz="2000" dirty="0" err="1">
                <a:solidFill>
                  <a:srgbClr val="0077AA"/>
                </a:solidFill>
                <a:latin typeface="Consolas" panose="020B0609020204030204" pitchFamily="49" charset="0"/>
                <a:cs typeface="Consolas" panose="020B0609020204030204" pitchFamily="49" charset="0"/>
              </a:rPr>
              <a:t>AsyncTask</a:t>
            </a:r>
            <a:r>
              <a:rPr lang="en-US" sz="2000" dirty="0">
                <a:latin typeface="Consolas" panose="020B0609020204030204" pitchFamily="49" charset="0"/>
                <a:cs typeface="Consolas" panose="020B0609020204030204" pitchFamily="49" charset="0"/>
              </a:rPr>
              <a:t> A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"TaskA\n"; </a:t>
            </a:r>
          </a:p>
          <a:p>
            <a:r>
              <a:rPr lang="en-US" sz="2000" dirty="0">
                <a:latin typeface="Consolas" panose="020B0609020204030204" pitchFamily="49" charset="0"/>
                <a:cs typeface="Consolas" panose="020B0609020204030204" pitchFamily="49" charset="0"/>
              </a:rPr>
              <a:t>}); </a:t>
            </a:r>
          </a:p>
          <a:p>
            <a:r>
              <a:rPr lang="en-US" sz="2000" dirty="0" err="1">
                <a:solidFill>
                  <a:srgbClr val="0077AA"/>
                </a:solidFill>
                <a:latin typeface="Consolas" panose="020B0609020204030204" pitchFamily="49" charset="0"/>
                <a:cs typeface="Consolas" panose="020B0609020204030204" pitchFamily="49" charset="0"/>
              </a:rPr>
              <a:t>tf</a:t>
            </a:r>
            <a:r>
              <a:rPr lang="en-US" sz="2000" dirty="0">
                <a:solidFill>
                  <a:srgbClr val="0077AA"/>
                </a:solidFill>
                <a:latin typeface="Consolas" panose="020B0609020204030204" pitchFamily="49" charset="0"/>
                <a:cs typeface="Consolas" panose="020B0609020204030204" pitchFamily="49" charset="0"/>
              </a:rPr>
              <a:t>::</a:t>
            </a:r>
            <a:r>
              <a:rPr lang="en-US" sz="2000" dirty="0" err="1">
                <a:solidFill>
                  <a:srgbClr val="0077AA"/>
                </a:solidFill>
                <a:latin typeface="Consolas" panose="020B0609020204030204" pitchFamily="49" charset="0"/>
                <a:cs typeface="Consolas" panose="020B0609020204030204" pitchFamily="49" charset="0"/>
              </a:rPr>
              <a:t>AsyncTask</a:t>
            </a:r>
            <a:r>
              <a:rPr lang="en-US" sz="2000" dirty="0">
                <a:latin typeface="Consolas" panose="020B0609020204030204" pitchFamily="49" charset="0"/>
                <a:cs typeface="Consolas" panose="020B0609020204030204" pitchFamily="49" charset="0"/>
              </a:rPr>
              <a:t> B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"TaskB\n"; </a:t>
            </a:r>
          </a:p>
          <a:p>
            <a:r>
              <a:rPr lang="en-US" sz="2000" dirty="0">
                <a:latin typeface="Consolas" panose="020B0609020204030204" pitchFamily="49" charset="0"/>
                <a:cs typeface="Consolas" panose="020B0609020204030204" pitchFamily="49" charset="0"/>
              </a:rPr>
              <a:t>}, A); </a:t>
            </a:r>
          </a:p>
          <a:p>
            <a:r>
              <a:rPr lang="en-US" sz="2000" dirty="0" err="1">
                <a:solidFill>
                  <a:srgbClr val="0077AA"/>
                </a:solidFill>
                <a:latin typeface="Consolas" panose="020B0609020204030204" pitchFamily="49" charset="0"/>
                <a:cs typeface="Consolas" panose="020B0609020204030204" pitchFamily="49" charset="0"/>
              </a:rPr>
              <a:t>tf</a:t>
            </a:r>
            <a:r>
              <a:rPr lang="en-US" sz="2000" dirty="0">
                <a:solidFill>
                  <a:srgbClr val="0077AA"/>
                </a:solidFill>
                <a:latin typeface="Consolas" panose="020B0609020204030204" pitchFamily="49" charset="0"/>
                <a:cs typeface="Consolas" panose="020B0609020204030204" pitchFamily="49" charset="0"/>
              </a:rPr>
              <a:t>::</a:t>
            </a:r>
            <a:r>
              <a:rPr lang="en-US" sz="2000" dirty="0" err="1">
                <a:solidFill>
                  <a:srgbClr val="0077AA"/>
                </a:solidFill>
                <a:latin typeface="Consolas" panose="020B0609020204030204" pitchFamily="49" charset="0"/>
                <a:cs typeface="Consolas" panose="020B0609020204030204" pitchFamily="49" charset="0"/>
              </a:rPr>
              <a:t>AsyncTask</a:t>
            </a:r>
            <a:r>
              <a:rPr lang="en-US" sz="2000" dirty="0">
                <a:solidFill>
                  <a:srgbClr val="0077AA"/>
                </a:solidFill>
                <a:latin typeface="Consolas" panose="020B0609020204030204" pitchFamily="49" charset="0"/>
                <a:cs typeface="Consolas" panose="020B0609020204030204" pitchFamily="49" charset="0"/>
              </a:rPr>
              <a:t> </a:t>
            </a:r>
            <a:r>
              <a:rPr lang="en-US" sz="2000" dirty="0">
                <a:latin typeface="Consolas" panose="020B0609020204030204" pitchFamily="49" charset="0"/>
                <a:cs typeface="Consolas" panose="020B0609020204030204" pitchFamily="49" charset="0"/>
              </a:rPr>
              <a:t>C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"TaskC\n"; </a:t>
            </a:r>
          </a:p>
          <a:p>
            <a:r>
              <a:rPr lang="en-US" sz="2000" dirty="0">
                <a:latin typeface="Consolas" panose="020B0609020204030204" pitchFamily="49" charset="0"/>
                <a:cs typeface="Consolas" panose="020B0609020204030204" pitchFamily="49" charset="0"/>
              </a:rPr>
              <a:t>}, A); </a:t>
            </a:r>
          </a:p>
          <a:p>
            <a:r>
              <a:rPr lang="en-US" sz="2000" dirty="0" err="1">
                <a:solidFill>
                  <a:srgbClr val="0077AA"/>
                </a:solidFill>
                <a:latin typeface="Consolas" panose="020B0609020204030204" pitchFamily="49" charset="0"/>
                <a:cs typeface="Consolas" panose="020B0609020204030204" pitchFamily="49" charset="0"/>
              </a:rPr>
              <a:t>tf</a:t>
            </a:r>
            <a:r>
              <a:rPr lang="en-US" sz="2000" dirty="0">
                <a:solidFill>
                  <a:srgbClr val="0077AA"/>
                </a:solidFill>
                <a:latin typeface="Consolas" panose="020B0609020204030204" pitchFamily="49" charset="0"/>
                <a:cs typeface="Consolas" panose="020B0609020204030204" pitchFamily="49" charset="0"/>
              </a:rPr>
              <a:t>::</a:t>
            </a:r>
            <a:r>
              <a:rPr lang="en-US" sz="2000" dirty="0" err="1">
                <a:solidFill>
                  <a:srgbClr val="0077AA"/>
                </a:solidFill>
                <a:latin typeface="Consolas" panose="020B0609020204030204" pitchFamily="49" charset="0"/>
                <a:cs typeface="Consolas" panose="020B0609020204030204" pitchFamily="49" charset="0"/>
              </a:rPr>
              <a:t>AsyncTask</a:t>
            </a:r>
            <a:r>
              <a:rPr lang="en-US" sz="2000" dirty="0">
                <a:latin typeface="Consolas" panose="020B0609020204030204" pitchFamily="49" charset="0"/>
                <a:cs typeface="Consolas" panose="020B0609020204030204" pitchFamily="49" charset="0"/>
              </a:rPr>
              <a:t> D = </a:t>
            </a:r>
            <a:r>
              <a:rPr lang="en-US" sz="2000" dirty="0" err="1">
                <a:latin typeface="Consolas" panose="020B0609020204030204" pitchFamily="49" charset="0"/>
                <a:cs typeface="Consolas" panose="020B0609020204030204" pitchFamily="49" charset="0"/>
              </a:rPr>
              <a:t>executor.silent_dependent_async</a:t>
            </a:r>
            <a:r>
              <a:rPr lang="en-US" sz="2000" dirty="0">
                <a:latin typeface="Consolas" panose="020B0609020204030204" pitchFamily="49" charset="0"/>
                <a:cs typeface="Consolas" panose="020B0609020204030204" pitchFamily="49" charset="0"/>
              </a:rPr>
              <a:t>([]{ </a:t>
            </a:r>
          </a:p>
          <a:p>
            <a:r>
              <a:rPr lang="en-US" sz="2000" dirty="0">
                <a:latin typeface="Consolas" panose="020B0609020204030204" pitchFamily="49" charset="0"/>
                <a:cs typeface="Consolas" panose="020B0609020204030204" pitchFamily="49" charset="0"/>
              </a:rPr>
              <a:t>  std::</a:t>
            </a:r>
            <a:r>
              <a:rPr lang="en-US" sz="2000" dirty="0" err="1">
                <a:latin typeface="Consolas" panose="020B0609020204030204" pitchFamily="49" charset="0"/>
                <a:cs typeface="Consolas" panose="020B0609020204030204" pitchFamily="49" charset="0"/>
              </a:rPr>
              <a:t>cout</a:t>
            </a:r>
            <a:r>
              <a:rPr lang="en-US" sz="2000" dirty="0">
                <a:latin typeface="Consolas" panose="020B0609020204030204" pitchFamily="49" charset="0"/>
                <a:cs typeface="Consolas" panose="020B0609020204030204" pitchFamily="49" charset="0"/>
              </a:rPr>
              <a:t> &lt;&lt; "</a:t>
            </a:r>
            <a:r>
              <a:rPr lang="en-US" sz="2000" dirty="0" err="1">
                <a:latin typeface="Consolas" panose="020B0609020204030204" pitchFamily="49" charset="0"/>
                <a:cs typeface="Consolas" panose="020B0609020204030204" pitchFamily="49" charset="0"/>
              </a:rPr>
              <a:t>TaskD</a:t>
            </a:r>
            <a:r>
              <a:rPr lang="en-US" sz="2000" dirty="0">
                <a:latin typeface="Consolas" panose="020B0609020204030204" pitchFamily="49" charset="0"/>
                <a:cs typeface="Consolas" panose="020B0609020204030204" pitchFamily="49" charset="0"/>
              </a:rPr>
              <a:t>\n"; </a:t>
            </a:r>
          </a:p>
          <a:p>
            <a:r>
              <a:rPr lang="en-US" sz="2000" dirty="0">
                <a:latin typeface="Consolas" panose="020B0609020204030204" pitchFamily="49" charset="0"/>
                <a:cs typeface="Consolas" panose="020B0609020204030204" pitchFamily="49" charset="0"/>
              </a:rPr>
              <a:t>}, B, C); </a:t>
            </a:r>
          </a:p>
          <a:p>
            <a:endParaRPr lang="en-US" sz="2000" dirty="0">
              <a:latin typeface="Consolas" panose="020B0609020204030204" pitchFamily="49" charset="0"/>
              <a:cs typeface="Consolas" panose="020B0609020204030204" pitchFamily="49" charset="0"/>
            </a:endParaRPr>
          </a:p>
          <a:p>
            <a:r>
              <a:rPr lang="en-US" sz="2000" dirty="0" err="1">
                <a:latin typeface="Consolas" panose="020B0609020204030204" pitchFamily="49" charset="0"/>
                <a:cs typeface="Consolas" panose="020B0609020204030204" pitchFamily="49" charset="0"/>
              </a:rPr>
              <a:t>executor.wait_for_all</a:t>
            </a:r>
            <a:r>
              <a:rPr lang="en-US" sz="2000" dirty="0">
                <a:latin typeface="Consolas" panose="020B0609020204030204" pitchFamily="49" charset="0"/>
                <a:cs typeface="Consolas" panose="020B0609020204030204" pitchFamily="49" charset="0"/>
              </a:rPr>
              <a:t>(); </a:t>
            </a:r>
          </a:p>
        </p:txBody>
      </p:sp>
      <p:sp>
        <p:nvSpPr>
          <p:cNvPr id="9" name="TextBox 8">
            <a:extLst>
              <a:ext uri="{FF2B5EF4-FFF2-40B4-BE49-F238E27FC236}">
                <a16:creationId xmlns:a16="http://schemas.microsoft.com/office/drawing/2014/main" id="{C2B14188-8379-0DF9-814E-6BFDE5FE2E2A}"/>
              </a:ext>
            </a:extLst>
          </p:cNvPr>
          <p:cNvSpPr txBox="1"/>
          <p:nvPr/>
        </p:nvSpPr>
        <p:spPr>
          <a:xfrm>
            <a:off x="8542421" y="3205220"/>
            <a:ext cx="2811379" cy="1200329"/>
          </a:xfrm>
          <a:prstGeom prst="rect">
            <a:avLst/>
          </a:prstGeom>
          <a:solidFill>
            <a:srgbClr val="0070C0"/>
          </a:solidFill>
          <a:ln>
            <a:solidFill>
              <a:srgbClr val="0070C0"/>
            </a:solidFill>
          </a:ln>
        </p:spPr>
        <p:txBody>
          <a:bodyPr wrap="square" rtlCol="0">
            <a:spAutoFit/>
          </a:bodyPr>
          <a:lstStyle/>
          <a:p>
            <a:pPr algn="ctr"/>
            <a:r>
              <a:rPr lang="en-US" dirty="0" err="1">
                <a:solidFill>
                  <a:schemeClr val="bg1"/>
                </a:solidFill>
                <a:latin typeface="Consolas" panose="020B0609020204030204" pitchFamily="49" charset="0"/>
                <a:cs typeface="Consolas" panose="020B0609020204030204" pitchFamily="49" charset="0"/>
              </a:rPr>
              <a:t>tf</a:t>
            </a:r>
            <a:r>
              <a:rPr lang="en-US" dirty="0">
                <a:solidFill>
                  <a:schemeClr val="bg1"/>
                </a:solidFill>
                <a:latin typeface="Consolas" panose="020B0609020204030204" pitchFamily="49" charset="0"/>
                <a:cs typeface="Consolas" panose="020B0609020204030204" pitchFamily="49" charset="0"/>
              </a:rPr>
              <a:t>::</a:t>
            </a:r>
            <a:r>
              <a:rPr lang="en-US" dirty="0" err="1">
                <a:solidFill>
                  <a:schemeClr val="bg1"/>
                </a:solidFill>
                <a:latin typeface="Consolas" panose="020B0609020204030204" pitchFamily="49" charset="0"/>
                <a:cs typeface="Consolas" panose="020B0609020204030204" pitchFamily="49" charset="0"/>
              </a:rPr>
              <a:t>AsyncTask</a:t>
            </a:r>
            <a:r>
              <a:rPr lang="en-US" dirty="0">
                <a:solidFill>
                  <a:schemeClr val="bg1"/>
                </a:solidFill>
                <a:latin typeface="Arial" panose="020B0604020202020204" pitchFamily="34" charset="0"/>
                <a:cs typeface="Arial" panose="020B0604020202020204" pitchFamily="34" charset="0"/>
              </a:rPr>
              <a:t> acts like a </a:t>
            </a:r>
            <a:r>
              <a:rPr lang="en-US" dirty="0">
                <a:solidFill>
                  <a:schemeClr val="bg1"/>
                </a:solidFill>
                <a:latin typeface="Consolas" panose="020B0609020204030204" pitchFamily="49" charset="0"/>
                <a:cs typeface="Consolas" panose="020B0609020204030204" pitchFamily="49" charset="0"/>
              </a:rPr>
              <a:t>std::</a:t>
            </a:r>
            <a:r>
              <a:rPr lang="en-US" dirty="0" err="1">
                <a:solidFill>
                  <a:schemeClr val="bg1"/>
                </a:solidFill>
                <a:latin typeface="Consolas" panose="020B0609020204030204" pitchFamily="49" charset="0"/>
                <a:cs typeface="Consolas" panose="020B0609020204030204" pitchFamily="49" charset="0"/>
              </a:rPr>
              <a:t>shared_ptr</a:t>
            </a:r>
            <a:r>
              <a:rPr lang="en-US" dirty="0">
                <a:solidFill>
                  <a:schemeClr val="bg1"/>
                </a:solidFill>
                <a:latin typeface="Arial" panose="020B0604020202020204" pitchFamily="34" charset="0"/>
                <a:cs typeface="Arial" panose="020B0604020202020204" pitchFamily="34" charset="0"/>
              </a:rPr>
              <a:t> to ensure tasks stay alive when they are used </a:t>
            </a:r>
          </a:p>
        </p:txBody>
      </p:sp>
      <p:cxnSp>
        <p:nvCxnSpPr>
          <p:cNvPr id="10" name="Straight Arrow Connector 9">
            <a:extLst>
              <a:ext uri="{FF2B5EF4-FFF2-40B4-BE49-F238E27FC236}">
                <a16:creationId xmlns:a16="http://schemas.microsoft.com/office/drawing/2014/main" id="{CBA73CBB-B4F6-AAD1-7570-506606669F94}"/>
              </a:ext>
            </a:extLst>
          </p:cNvPr>
          <p:cNvCxnSpPr>
            <a:cxnSpLocks/>
            <a:stCxn id="9" idx="1"/>
          </p:cNvCxnSpPr>
          <p:nvPr/>
        </p:nvCxnSpPr>
        <p:spPr>
          <a:xfrm flipH="1">
            <a:off x="1852863" y="3805385"/>
            <a:ext cx="6689558" cy="0"/>
          </a:xfrm>
          <a:prstGeom prst="straightConnector1">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341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0CA57-9D1A-692A-7141-92176A717BBB}"/>
              </a:ext>
            </a:extLst>
          </p:cNvPr>
          <p:cNvSpPr>
            <a:spLocks noGrp="1"/>
          </p:cNvSpPr>
          <p:nvPr>
            <p:ph type="title"/>
          </p:nvPr>
        </p:nvSpPr>
        <p:spPr/>
        <p:txBody>
          <a:bodyPr>
            <a:normAutofit/>
          </a:bodyPr>
          <a:lstStyle/>
          <a:p>
            <a:r>
              <a:rPr lang="en-US" dirty="0"/>
              <a:t>Solving Challenge #2: Data Race</a:t>
            </a:r>
            <a:endParaRPr lang="en-US" baseline="30000" dirty="0"/>
          </a:p>
        </p:txBody>
      </p:sp>
      <p:sp>
        <p:nvSpPr>
          <p:cNvPr id="9" name="Content Placeholder 337">
            <a:extLst>
              <a:ext uri="{FF2B5EF4-FFF2-40B4-BE49-F238E27FC236}">
                <a16:creationId xmlns:a16="http://schemas.microsoft.com/office/drawing/2014/main" id="{D9D5E0EC-61BF-3E8E-0263-EDD3125A358A}"/>
              </a:ext>
            </a:extLst>
          </p:cNvPr>
          <p:cNvSpPr>
            <a:spLocks noGrp="1"/>
          </p:cNvSpPr>
          <p:nvPr>
            <p:ph idx="1"/>
          </p:nvPr>
        </p:nvSpPr>
        <p:spPr>
          <a:xfrm>
            <a:off x="838200" y="1400345"/>
            <a:ext cx="10515600" cy="5130801"/>
          </a:xfrm>
        </p:spPr>
        <p:txBody>
          <a:bodyPr/>
          <a:lstStyle/>
          <a:p>
            <a:r>
              <a:rPr lang="en-US" b="1" dirty="0"/>
              <a:t>Both B and C want to add themselves to the successors of A</a:t>
            </a:r>
          </a:p>
          <a:p>
            <a:pPr lvl="1"/>
            <a:r>
              <a:rPr lang="en-US" dirty="0"/>
              <a:t>Meanwhile, A may want to remove some of its successor when the task finishes</a:t>
            </a:r>
          </a:p>
          <a:p>
            <a:endParaRPr lang="en-US" b="1" dirty="0"/>
          </a:p>
          <a:p>
            <a:endParaRPr lang="en-US" b="1" dirty="0"/>
          </a:p>
          <a:p>
            <a:endParaRPr lang="en-US" b="1" dirty="0"/>
          </a:p>
          <a:p>
            <a:endParaRPr lang="en-US" b="1" dirty="0"/>
          </a:p>
          <a:p>
            <a:endParaRPr lang="en-US" b="1" dirty="0"/>
          </a:p>
          <a:p>
            <a:endParaRPr lang="en-US" b="1" dirty="0"/>
          </a:p>
          <a:p>
            <a:endParaRPr lang="en-US" b="1" dirty="0"/>
          </a:p>
          <a:p>
            <a:r>
              <a:rPr lang="en-US" b="1" dirty="0"/>
              <a:t>Use compare-and-swap (CAS) with spinning to enable exclusive access</a:t>
            </a:r>
          </a:p>
          <a:p>
            <a:pPr lvl="1"/>
            <a:r>
              <a:rPr lang="en-US" dirty="0"/>
              <a:t>Spinning does not incur much overhead because most task graphs are sparse</a:t>
            </a:r>
          </a:p>
          <a:p>
            <a:pPr lvl="1"/>
            <a:r>
              <a:rPr lang="en-US" dirty="0">
                <a:sym typeface="Wingdings" pitchFamily="2" charset="2"/>
              </a:rPr>
              <a:t>If you task graph is very dense, probably DTGP is not the right solution to your application</a:t>
            </a:r>
            <a:endParaRPr lang="en-US" dirty="0"/>
          </a:p>
        </p:txBody>
      </p:sp>
      <p:pic>
        <p:nvPicPr>
          <p:cNvPr id="10" name="AsyncTask three states.png" descr="AsyncTask three states.png">
            <a:extLst>
              <a:ext uri="{FF2B5EF4-FFF2-40B4-BE49-F238E27FC236}">
                <a16:creationId xmlns:a16="http://schemas.microsoft.com/office/drawing/2014/main" id="{2A636FA0-8A2E-C6D4-D873-971D95AC45E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761797" y="2350586"/>
            <a:ext cx="8668406" cy="2564514"/>
          </a:xfrm>
          <a:prstGeom prst="rect">
            <a:avLst/>
          </a:prstGeom>
          <a:ln w="12700">
            <a:miter lim="400000"/>
          </a:ln>
        </p:spPr>
      </p:pic>
    </p:spTree>
    <p:extLst>
      <p:ext uri="{BB962C8B-B14F-4D97-AF65-F5344CB8AC3E}">
        <p14:creationId xmlns:p14="http://schemas.microsoft.com/office/powerpoint/2010/main" val="5490350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967420-5AA4-7B43-AB8E-D0ED99B2739E}"/>
              </a:ext>
            </a:extLst>
          </p:cNvPr>
          <p:cNvSpPr>
            <a:spLocks noGrp="1"/>
          </p:cNvSpPr>
          <p:nvPr>
            <p:ph type="title"/>
          </p:nvPr>
        </p:nvSpPr>
        <p:spPr/>
        <p:txBody>
          <a:bodyPr>
            <a:noAutofit/>
          </a:bodyPr>
          <a:lstStyle/>
          <a:p>
            <a:r>
              <a:rPr lang="en-US" dirty="0"/>
              <a:t>Solving Challenge #3: Synchronization</a:t>
            </a:r>
          </a:p>
        </p:txBody>
      </p:sp>
      <p:sp>
        <p:nvSpPr>
          <p:cNvPr id="4" name="Content Placeholder 3">
            <a:extLst>
              <a:ext uri="{FF2B5EF4-FFF2-40B4-BE49-F238E27FC236}">
                <a16:creationId xmlns:a16="http://schemas.microsoft.com/office/drawing/2014/main" id="{E637B409-4EEA-2F73-0205-20E0B36867DE}"/>
              </a:ext>
            </a:extLst>
          </p:cNvPr>
          <p:cNvSpPr>
            <a:spLocks noGrp="1"/>
          </p:cNvSpPr>
          <p:nvPr>
            <p:ph idx="1"/>
          </p:nvPr>
        </p:nvSpPr>
        <p:spPr>
          <a:xfrm>
            <a:off x="838200" y="1400345"/>
            <a:ext cx="10515600" cy="5231406"/>
          </a:xfrm>
        </p:spPr>
        <p:txBody>
          <a:bodyPr/>
          <a:lstStyle/>
          <a:p>
            <a:r>
              <a:rPr lang="en-US" b="1" dirty="0"/>
              <a:t>Users can issue both coarse- and fine-grained synchronizations at any time</a:t>
            </a:r>
          </a:p>
          <a:p>
            <a:pPr lvl="1"/>
            <a:r>
              <a:rPr lang="en-US" dirty="0"/>
              <a:t>Coarse-grained sync: </a:t>
            </a:r>
            <a:r>
              <a:rPr lang="en-US" dirty="0" err="1">
                <a:latin typeface="Consolas" panose="020B0609020204030204" pitchFamily="49" charset="0"/>
                <a:cs typeface="Consolas" panose="020B0609020204030204" pitchFamily="49" charset="0"/>
              </a:rPr>
              <a:t>executor.wait_for_all</a:t>
            </a:r>
            <a:r>
              <a:rPr lang="en-US" dirty="0">
                <a:latin typeface="Consolas" panose="020B0609020204030204" pitchFamily="49" charset="0"/>
                <a:cs typeface="Consolas" panose="020B0609020204030204" pitchFamily="49" charset="0"/>
              </a:rPr>
              <a:t>()</a:t>
            </a:r>
            <a:r>
              <a:rPr lang="en-US" dirty="0"/>
              <a:t> </a:t>
            </a:r>
          </a:p>
          <a:p>
            <a:pPr lvl="1"/>
            <a:r>
              <a:rPr lang="en-US" dirty="0"/>
              <a:t>Fine-grained sync: </a:t>
            </a:r>
            <a:r>
              <a:rPr lang="en-US" dirty="0" err="1">
                <a:latin typeface="Consolas" panose="020B0609020204030204" pitchFamily="49" charset="0"/>
                <a:cs typeface="Consolas" panose="020B0609020204030204" pitchFamily="49" charset="0"/>
              </a:rPr>
              <a:t>future.wait</a:t>
            </a:r>
            <a:r>
              <a:rPr lang="en-US" dirty="0">
                <a:latin typeface="Consolas" panose="020B0609020204030204" pitchFamily="49" charset="0"/>
                <a:cs typeface="Consolas" panose="020B0609020204030204" pitchFamily="49" charset="0"/>
              </a:rPr>
              <a:t>()</a:t>
            </a:r>
            <a:endParaRPr lang="en-US" dirty="0"/>
          </a:p>
          <a:p>
            <a:pPr lvl="1"/>
            <a:endParaRPr lang="en-US" sz="2400" dirty="0"/>
          </a:p>
          <a:p>
            <a:pPr lvl="1"/>
            <a:endParaRPr lang="en-US" sz="2400" dirty="0"/>
          </a:p>
          <a:p>
            <a:pPr lvl="1"/>
            <a:endParaRPr lang="en-US" sz="2400" dirty="0"/>
          </a:p>
          <a:p>
            <a:pPr lvl="1"/>
            <a:endParaRPr lang="en-US" sz="2400" dirty="0"/>
          </a:p>
          <a:p>
            <a:pPr lvl="1"/>
            <a:endParaRPr lang="en-US" sz="2400" dirty="0"/>
          </a:p>
          <a:p>
            <a:pPr lvl="1"/>
            <a:endParaRPr lang="en-US" sz="2400" dirty="0"/>
          </a:p>
          <a:p>
            <a:pPr lvl="1"/>
            <a:endParaRPr lang="en-US" sz="2400" dirty="0"/>
          </a:p>
        </p:txBody>
      </p:sp>
      <p:sp>
        <p:nvSpPr>
          <p:cNvPr id="6" name="Rectangle 5">
            <a:extLst>
              <a:ext uri="{FF2B5EF4-FFF2-40B4-BE49-F238E27FC236}">
                <a16:creationId xmlns:a16="http://schemas.microsoft.com/office/drawing/2014/main" id="{A765D9C2-FEFF-5C30-5513-8D91B21CA010}"/>
              </a:ext>
            </a:extLst>
          </p:cNvPr>
          <p:cNvSpPr/>
          <p:nvPr/>
        </p:nvSpPr>
        <p:spPr>
          <a:xfrm>
            <a:off x="838200" y="2590663"/>
            <a:ext cx="10515600" cy="2308324"/>
          </a:xfrm>
          <a:prstGeom prst="rect">
            <a:avLst/>
          </a:prstGeom>
        </p:spPr>
        <p:txBody>
          <a:bodyPr wrap="square">
            <a:spAutoFit/>
          </a:bodyPr>
          <a:lstStyle/>
          <a:p>
            <a:r>
              <a:rPr lang="en-US" dirty="0" err="1">
                <a:latin typeface="Consolas" panose="020B0609020204030204" pitchFamily="49" charset="0"/>
                <a:cs typeface="Consolas" panose="020B0609020204030204" pitchFamily="49" charset="0"/>
              </a:rPr>
              <a:t>tf</a:t>
            </a:r>
            <a:r>
              <a:rPr lang="en-US" dirty="0">
                <a:latin typeface="Consolas" panose="020B0609020204030204" pitchFamily="49" charset="0"/>
                <a:cs typeface="Consolas" panose="020B0609020204030204" pitchFamily="49" charset="0"/>
              </a:rPr>
              <a:t>::Executor executor;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A	= </a:t>
            </a:r>
            <a:r>
              <a:rPr lang="en-US" dirty="0" err="1">
                <a:latin typeface="Consolas" panose="020B0609020204030204" pitchFamily="49" charset="0"/>
                <a:cs typeface="Consolas" panose="020B0609020204030204" pitchFamily="49" charset="0"/>
              </a:rPr>
              <a:t>executor.silent_dependent_async</a:t>
            </a:r>
            <a:r>
              <a:rPr lang="en-US" dirty="0">
                <a:latin typeface="Consolas" panose="020B0609020204030204" pitchFamily="49" charset="0"/>
                <a:cs typeface="Consolas" panose="020B0609020204030204" pitchFamily="49" charset="0"/>
              </a:rPr>
              <a:t>([]{});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B	= </a:t>
            </a:r>
            <a:r>
              <a:rPr lang="en-US" dirty="0" err="1">
                <a:latin typeface="Consolas" panose="020B0609020204030204" pitchFamily="49" charset="0"/>
                <a:cs typeface="Consolas" panose="020B0609020204030204" pitchFamily="49" charset="0"/>
              </a:rPr>
              <a:t>executor.silent_dependent_async</a:t>
            </a:r>
            <a:r>
              <a:rPr lang="en-US" dirty="0">
                <a:latin typeface="Consolas" panose="020B0609020204030204" pitchFamily="49" charset="0"/>
                <a:cs typeface="Consolas" panose="020B0609020204030204" pitchFamily="49" charset="0"/>
              </a:rPr>
              <a:t>([]{}, A); </a:t>
            </a:r>
          </a:p>
          <a:p>
            <a:r>
              <a:rPr lang="en-US" dirty="0" err="1">
                <a:latin typeface="Consolas" panose="020B0609020204030204" pitchFamily="49" charset="0"/>
                <a:cs typeface="Consolas" panose="020B0609020204030204" pitchFamily="49" charset="0"/>
              </a:rPr>
              <a:t>executor.wait_for_all</a:t>
            </a:r>
            <a:r>
              <a:rPr lang="en-US" dirty="0">
                <a:latin typeface="Consolas" panose="020B0609020204030204" pitchFamily="49" charset="0"/>
                <a:cs typeface="Consolas" panose="020B0609020204030204" pitchFamily="49" charset="0"/>
              </a:rPr>
              <a:t>();  </a:t>
            </a:r>
            <a:r>
              <a:rPr lang="en-US" dirty="0">
                <a:solidFill>
                  <a:schemeClr val="accent6">
                    <a:lumMod val="75000"/>
                  </a:schemeClr>
                </a:solidFill>
                <a:latin typeface="Consolas" panose="020B0609020204030204" pitchFamily="49" charset="0"/>
                <a:cs typeface="Consolas" panose="020B0609020204030204" pitchFamily="49" charset="0"/>
              </a:rPr>
              <a:t>// wait for A and B </a:t>
            </a:r>
          </a:p>
          <a:p>
            <a:endParaRPr lang="en-US" dirty="0">
              <a:latin typeface="Consolas" panose="020B0609020204030204" pitchFamily="49" charset="0"/>
              <a:cs typeface="Consolas" panose="020B0609020204030204" pitchFamily="49" charset="0"/>
            </a:endParaRP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C	= </a:t>
            </a:r>
            <a:r>
              <a:rPr lang="en-US" dirty="0" err="1">
                <a:latin typeface="Consolas" panose="020B0609020204030204" pitchFamily="49" charset="0"/>
                <a:cs typeface="Consolas" panose="020B0609020204030204" pitchFamily="49" charset="0"/>
              </a:rPr>
              <a:t>executor.silent_dependent_async</a:t>
            </a:r>
            <a:r>
              <a:rPr lang="en-US" dirty="0">
                <a:latin typeface="Consolas" panose="020B0609020204030204" pitchFamily="49" charset="0"/>
                <a:cs typeface="Consolas" panose="020B0609020204030204" pitchFamily="49" charset="0"/>
              </a:rPr>
              <a:t>([]{}, A);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D	= </a:t>
            </a:r>
            <a:r>
              <a:rPr lang="en-US" dirty="0" err="1">
                <a:latin typeface="Consolas" panose="020B0609020204030204" pitchFamily="49" charset="0"/>
                <a:cs typeface="Consolas" panose="020B0609020204030204" pitchFamily="49" charset="0"/>
              </a:rPr>
              <a:t>executor.silent_dependent_async</a:t>
            </a:r>
            <a:r>
              <a:rPr lang="en-US" dirty="0">
                <a:latin typeface="Consolas" panose="020B0609020204030204" pitchFamily="49" charset="0"/>
                <a:cs typeface="Consolas" panose="020B0609020204030204" pitchFamily="49" charset="0"/>
              </a:rPr>
              <a:t>([]{}, B, C);</a:t>
            </a:r>
          </a:p>
          <a:p>
            <a:r>
              <a:rPr lang="en-US" dirty="0" err="1">
                <a:latin typeface="Consolas" panose="020B0609020204030204" pitchFamily="49" charset="0"/>
                <a:cs typeface="Consolas" panose="020B0609020204030204" pitchFamily="49" charset="0"/>
              </a:rPr>
              <a:t>executor.wait_for_all</a:t>
            </a:r>
            <a:r>
              <a:rPr lang="en-US" dirty="0">
                <a:latin typeface="Consolas" panose="020B0609020204030204" pitchFamily="49" charset="0"/>
                <a:cs typeface="Consolas" panose="020B0609020204030204" pitchFamily="49" charset="0"/>
              </a:rPr>
              <a:t>();  </a:t>
            </a:r>
            <a:r>
              <a:rPr lang="en-US" dirty="0">
                <a:solidFill>
                  <a:schemeClr val="accent6">
                    <a:lumMod val="75000"/>
                  </a:schemeClr>
                </a:solidFill>
                <a:latin typeface="Consolas" panose="020B0609020204030204" pitchFamily="49" charset="0"/>
                <a:cs typeface="Consolas" panose="020B0609020204030204" pitchFamily="49" charset="0"/>
              </a:rPr>
              <a:t>// wait for C and D </a:t>
            </a:r>
          </a:p>
        </p:txBody>
      </p:sp>
      <p:sp>
        <p:nvSpPr>
          <p:cNvPr id="7" name="Rectangle 6">
            <a:extLst>
              <a:ext uri="{FF2B5EF4-FFF2-40B4-BE49-F238E27FC236}">
                <a16:creationId xmlns:a16="http://schemas.microsoft.com/office/drawing/2014/main" id="{B8A51551-43A6-44EA-55B4-7E2EFBCCCED5}"/>
              </a:ext>
            </a:extLst>
          </p:cNvPr>
          <p:cNvSpPr/>
          <p:nvPr/>
        </p:nvSpPr>
        <p:spPr>
          <a:xfrm>
            <a:off x="7705618" y="2120682"/>
            <a:ext cx="3648182" cy="1477328"/>
          </a:xfrm>
          <a:prstGeom prst="rect">
            <a:avLst/>
          </a:prstGeom>
          <a:ln w="12700">
            <a:solidFill>
              <a:schemeClr val="tx1"/>
            </a:solidFill>
          </a:ln>
        </p:spPr>
        <p:txBody>
          <a:bodyPr wrap="square">
            <a:spAutoFit/>
          </a:bodyPr>
          <a:lstStyle/>
          <a:p>
            <a:r>
              <a:rPr lang="en-US" dirty="0">
                <a:solidFill>
                  <a:schemeClr val="accent6">
                    <a:lumMod val="75000"/>
                  </a:schemeClr>
                </a:solidFill>
                <a:latin typeface="Consolas" panose="020B0609020204030204" pitchFamily="49" charset="0"/>
                <a:cs typeface="Consolas" panose="020B0609020204030204" pitchFamily="49" charset="0"/>
              </a:rPr>
              <a:t>// lock-based sync </a:t>
            </a:r>
          </a:p>
          <a:p>
            <a:r>
              <a:rPr lang="en-US" dirty="0">
                <a:latin typeface="Consolas" panose="020B0609020204030204" pitchFamily="49" charset="0"/>
                <a:cs typeface="Consolas" panose="020B0609020204030204" pitchFamily="49" charset="0"/>
              </a:rPr>
              <a:t>std::</a:t>
            </a:r>
            <a:r>
              <a:rPr lang="en-US" dirty="0" err="1">
                <a:latin typeface="Consolas" panose="020B0609020204030204" pitchFamily="49" charset="0"/>
                <a:cs typeface="Consolas" panose="020B0609020204030204" pitchFamily="49" charset="0"/>
              </a:rPr>
              <a:t>unique_lock</a:t>
            </a:r>
            <a:r>
              <a:rPr lang="en-US" dirty="0">
                <a:latin typeface="Consolas" panose="020B0609020204030204" pitchFamily="49" charset="0"/>
                <a:cs typeface="Consolas" panose="020B0609020204030204" pitchFamily="49" charset="0"/>
              </a:rPr>
              <a:t> lock(</a:t>
            </a:r>
            <a:r>
              <a:rPr lang="en-US" dirty="0" err="1">
                <a:latin typeface="Consolas" panose="020B0609020204030204" pitchFamily="49" charset="0"/>
                <a:cs typeface="Consolas" panose="020B0609020204030204" pitchFamily="49" charset="0"/>
              </a:rPr>
              <a:t>mtx</a:t>
            </a:r>
            <a:r>
              <a:rPr lang="en-US" dirty="0">
                <a:latin typeface="Consolas" panose="020B0609020204030204" pitchFamily="49" charset="0"/>
                <a:cs typeface="Consolas" panose="020B0609020204030204" pitchFamily="49" charset="0"/>
              </a:rPr>
              <a:t>);</a:t>
            </a:r>
          </a:p>
          <a:p>
            <a:r>
              <a:rPr lang="en-US" dirty="0" err="1">
                <a:latin typeface="Consolas" panose="020B0609020204030204" pitchFamily="49" charset="0"/>
                <a:cs typeface="Consolas" panose="020B0609020204030204" pitchFamily="49" charset="0"/>
              </a:rPr>
              <a:t>cv.</a:t>
            </a:r>
            <a:r>
              <a:rPr lang="en-US" dirty="0" err="1">
                <a:solidFill>
                  <a:srgbClr val="DD4A68"/>
                </a:solidFill>
                <a:latin typeface="Consolas" panose="020B0609020204030204" pitchFamily="49" charset="0"/>
                <a:cs typeface="Consolas" panose="020B0609020204030204" pitchFamily="49" charset="0"/>
              </a:rPr>
              <a:t>wait</a:t>
            </a:r>
            <a:r>
              <a:rPr lang="en-US" dirty="0">
                <a:latin typeface="Consolas" panose="020B0609020204030204" pitchFamily="49" charset="0"/>
                <a:cs typeface="Consolas" panose="020B0609020204030204" pitchFamily="49" charset="0"/>
              </a:rPr>
              <a:t>(lock, [&amp;](){ </a:t>
            </a:r>
          </a:p>
          <a:p>
            <a:r>
              <a:rPr lang="en-US" dirty="0">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return</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num_tasks</a:t>
            </a:r>
            <a:r>
              <a:rPr lang="en-US" dirty="0">
                <a:latin typeface="Consolas" panose="020B0609020204030204" pitchFamily="49" charset="0"/>
                <a:cs typeface="Consolas" panose="020B0609020204030204" pitchFamily="49" charset="0"/>
              </a:rPr>
              <a:t> == 0; </a:t>
            </a:r>
          </a:p>
          <a:p>
            <a:r>
              <a:rPr lang="en-US" dirty="0">
                <a:latin typeface="Consolas" panose="020B0609020204030204" pitchFamily="49" charset="0"/>
                <a:cs typeface="Consolas" panose="020B0609020204030204" pitchFamily="49" charset="0"/>
              </a:rPr>
              <a:t>});</a:t>
            </a:r>
          </a:p>
        </p:txBody>
      </p:sp>
      <p:sp>
        <p:nvSpPr>
          <p:cNvPr id="8" name="Rectangle 7">
            <a:extLst>
              <a:ext uri="{FF2B5EF4-FFF2-40B4-BE49-F238E27FC236}">
                <a16:creationId xmlns:a16="http://schemas.microsoft.com/office/drawing/2014/main" id="{F40B9428-A35B-05EC-90A8-96981D0942A5}"/>
              </a:ext>
            </a:extLst>
          </p:cNvPr>
          <p:cNvSpPr/>
          <p:nvPr/>
        </p:nvSpPr>
        <p:spPr>
          <a:xfrm>
            <a:off x="7705618" y="4228071"/>
            <a:ext cx="3648182" cy="1754326"/>
          </a:xfrm>
          <a:prstGeom prst="rect">
            <a:avLst/>
          </a:prstGeom>
          <a:ln w="12700">
            <a:solidFill>
              <a:schemeClr val="tx1"/>
            </a:solidFill>
          </a:ln>
        </p:spPr>
        <p:txBody>
          <a:bodyPr wrap="square">
            <a:spAutoFit/>
          </a:bodyPr>
          <a:lstStyle/>
          <a:p>
            <a:r>
              <a:rPr lang="en-US" dirty="0">
                <a:solidFill>
                  <a:schemeClr val="accent6">
                    <a:lumMod val="75000"/>
                  </a:schemeClr>
                </a:solidFill>
                <a:latin typeface="Consolas" panose="020B0609020204030204" pitchFamily="49" charset="0"/>
                <a:cs typeface="Consolas" panose="020B0609020204030204" pitchFamily="49" charset="0"/>
              </a:rPr>
              <a:t>// atomic wait-based sync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n = </a:t>
            </a:r>
            <a:r>
              <a:rPr lang="en-US" dirty="0" err="1">
                <a:latin typeface="Consolas" panose="020B0609020204030204" pitchFamily="49" charset="0"/>
                <a:cs typeface="Consolas" panose="020B0609020204030204" pitchFamily="49" charset="0"/>
              </a:rPr>
              <a:t>num_tasks.load</a:t>
            </a:r>
            <a:r>
              <a:rPr lang="en-US" dirty="0">
                <a:latin typeface="Consolas" panose="020B0609020204030204" pitchFamily="49" charset="0"/>
                <a:cs typeface="Consolas" panose="020B0609020204030204" pitchFamily="49" charset="0"/>
              </a:rPr>
              <a:t>(); </a:t>
            </a:r>
          </a:p>
          <a:p>
            <a:r>
              <a:rPr lang="en-US" dirty="0">
                <a:solidFill>
                  <a:srgbClr val="0070C0"/>
                </a:solidFill>
                <a:latin typeface="Consolas" panose="020B0609020204030204" pitchFamily="49" charset="0"/>
                <a:cs typeface="Consolas" panose="020B0609020204030204" pitchFamily="49" charset="0"/>
              </a:rPr>
              <a:t>while</a:t>
            </a:r>
            <a:r>
              <a:rPr lang="en-US" dirty="0">
                <a:latin typeface="Consolas" panose="020B0609020204030204" pitchFamily="49" charset="0"/>
                <a:cs typeface="Consolas" panose="020B0609020204030204" pitchFamily="49" charset="0"/>
              </a:rPr>
              <a:t>(n != 0) {</a:t>
            </a:r>
          </a:p>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num_tasks.wait</a:t>
            </a:r>
            <a:r>
              <a:rPr lang="en-US" dirty="0">
                <a:latin typeface="Consolas" panose="020B0609020204030204" pitchFamily="49" charset="0"/>
                <a:cs typeface="Consolas" panose="020B0609020204030204" pitchFamily="49" charset="0"/>
              </a:rPr>
              <a:t>(n);</a:t>
            </a:r>
          </a:p>
          <a:p>
            <a:r>
              <a:rPr lang="en-US" dirty="0">
                <a:latin typeface="Consolas" panose="020B0609020204030204" pitchFamily="49" charset="0"/>
                <a:cs typeface="Consolas" panose="020B0609020204030204" pitchFamily="49" charset="0"/>
              </a:rPr>
              <a:t>  n = </a:t>
            </a:r>
            <a:r>
              <a:rPr lang="en-US" dirty="0" err="1">
                <a:latin typeface="Consolas" panose="020B0609020204030204" pitchFamily="49" charset="0"/>
                <a:cs typeface="Consolas" panose="020B0609020204030204" pitchFamily="49" charset="0"/>
              </a:rPr>
              <a:t>num_tasks.load</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a:t>
            </a:r>
          </a:p>
        </p:txBody>
      </p:sp>
      <p:sp>
        <p:nvSpPr>
          <p:cNvPr id="14" name="TextBox 13">
            <a:extLst>
              <a:ext uri="{FF2B5EF4-FFF2-40B4-BE49-F238E27FC236}">
                <a16:creationId xmlns:a16="http://schemas.microsoft.com/office/drawing/2014/main" id="{90D2C6F6-8499-D379-CB68-F6AE90123D49}"/>
              </a:ext>
            </a:extLst>
          </p:cNvPr>
          <p:cNvSpPr txBox="1"/>
          <p:nvPr/>
        </p:nvSpPr>
        <p:spPr>
          <a:xfrm>
            <a:off x="6795729" y="3930763"/>
            <a:ext cx="237566" cy="369332"/>
          </a:xfrm>
          <a:prstGeom prst="rect">
            <a:avLst/>
          </a:prstGeom>
          <a:noFill/>
        </p:spPr>
        <p:txBody>
          <a:bodyPr wrap="none" rtlCol="0">
            <a:spAutoFit/>
          </a:bodyPr>
          <a:lstStyle/>
          <a:p>
            <a:r>
              <a:rPr lang="en-US" dirty="0"/>
              <a:t> </a:t>
            </a:r>
          </a:p>
        </p:txBody>
      </p:sp>
      <p:sp>
        <p:nvSpPr>
          <p:cNvPr id="9" name="TextBox 8">
            <a:extLst>
              <a:ext uri="{FF2B5EF4-FFF2-40B4-BE49-F238E27FC236}">
                <a16:creationId xmlns:a16="http://schemas.microsoft.com/office/drawing/2014/main" id="{1CD75D70-6D91-5857-8867-7D85476B278E}"/>
              </a:ext>
            </a:extLst>
          </p:cNvPr>
          <p:cNvSpPr txBox="1"/>
          <p:nvPr/>
        </p:nvSpPr>
        <p:spPr>
          <a:xfrm>
            <a:off x="838200" y="5027622"/>
            <a:ext cx="6322764" cy="1200329"/>
          </a:xfrm>
          <a:prstGeom prst="rect">
            <a:avLst/>
          </a:prstGeom>
          <a:solidFill>
            <a:srgbClr val="0070C0"/>
          </a:solidFill>
          <a:ln>
            <a:solidFill>
              <a:srgbClr val="0070C0"/>
            </a:solidFill>
          </a:ln>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We leverage C++20 atomic variables to perform waiting/notifying operations</a:t>
            </a:r>
            <a:r>
              <a:rPr lang="en-US" baseline="30000" dirty="0">
                <a:solidFill>
                  <a:schemeClr val="bg1"/>
                </a:solidFill>
                <a:latin typeface="Arial" panose="020B0604020202020204" pitchFamily="34" charset="0"/>
                <a:cs typeface="Arial" panose="020B0604020202020204" pitchFamily="34" charset="0"/>
              </a:rPr>
              <a:t>1</a:t>
            </a:r>
            <a:r>
              <a:rPr lang="en-US" dirty="0">
                <a:solidFill>
                  <a:schemeClr val="bg1"/>
                </a:solidFill>
                <a:latin typeface="Arial" panose="020B0604020202020204" pitchFamily="34" charset="0"/>
                <a:cs typeface="Arial" panose="020B0604020202020204" pitchFamily="34" charset="0"/>
              </a:rPr>
              <a:t>, which allows much of the synchronization to occur in user space rather than in the kernel space (~11% performance improvement).</a:t>
            </a:r>
          </a:p>
        </p:txBody>
      </p:sp>
      <p:cxnSp>
        <p:nvCxnSpPr>
          <p:cNvPr id="16" name="Straight Connector 15">
            <a:extLst>
              <a:ext uri="{FF2B5EF4-FFF2-40B4-BE49-F238E27FC236}">
                <a16:creationId xmlns:a16="http://schemas.microsoft.com/office/drawing/2014/main" id="{83D866CC-4B2D-2788-0D0A-FCD9E98C20BE}"/>
              </a:ext>
            </a:extLst>
          </p:cNvPr>
          <p:cNvCxnSpPr>
            <a:cxnSpLocks/>
          </p:cNvCxnSpPr>
          <p:nvPr/>
        </p:nvCxnSpPr>
        <p:spPr>
          <a:xfrm flipH="1">
            <a:off x="7160964" y="2136448"/>
            <a:ext cx="544654" cy="1068833"/>
          </a:xfrm>
          <a:prstGeom prst="line">
            <a:avLst/>
          </a:prstGeom>
          <a:ln w="1905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CC90EB4-81A4-8D0E-1EB4-288F1B98D5C0}"/>
              </a:ext>
            </a:extLst>
          </p:cNvPr>
          <p:cNvCxnSpPr>
            <a:cxnSpLocks/>
          </p:cNvCxnSpPr>
          <p:nvPr/>
        </p:nvCxnSpPr>
        <p:spPr>
          <a:xfrm flipH="1" flipV="1">
            <a:off x="7160964" y="4544224"/>
            <a:ext cx="544654" cy="1423160"/>
          </a:xfrm>
          <a:prstGeom prst="line">
            <a:avLst/>
          </a:prstGeom>
          <a:ln w="1905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28" name="Elbow Connector 27">
            <a:extLst>
              <a:ext uri="{FF2B5EF4-FFF2-40B4-BE49-F238E27FC236}">
                <a16:creationId xmlns:a16="http://schemas.microsoft.com/office/drawing/2014/main" id="{6CA364F7-EEB8-A4A3-A676-3808ACFBC98F}"/>
              </a:ext>
            </a:extLst>
          </p:cNvPr>
          <p:cNvCxnSpPr>
            <a:cxnSpLocks/>
            <a:stCxn id="9" idx="2"/>
            <a:endCxn id="8" idx="2"/>
          </p:cNvCxnSpPr>
          <p:nvPr/>
        </p:nvCxnSpPr>
        <p:spPr>
          <a:xfrm rot="5400000" flipH="1" flipV="1">
            <a:off x="6641868" y="3340110"/>
            <a:ext cx="245554" cy="5530127"/>
          </a:xfrm>
          <a:prstGeom prst="bentConnector3">
            <a:avLst>
              <a:gd name="adj1" fmla="val -93096"/>
            </a:avLst>
          </a:prstGeom>
          <a:ln w="381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7DD90B3B-0C55-945E-B99C-C84F50633CA2}"/>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C++20 atomic wait and notification: </a:t>
            </a:r>
            <a:r>
              <a:rPr lang="en-US" sz="1200" dirty="0">
                <a:latin typeface="Arial" panose="020B0604020202020204" pitchFamily="34" charset="0"/>
                <a:cs typeface="Arial" panose="020B0604020202020204" pitchFamily="34" charset="0"/>
                <a:hlinkClick r:id="rId3"/>
              </a:rPr>
              <a:t>https://en.cppreference.com/w/cpp/atomic/atomic/wait</a:t>
            </a:r>
            <a:r>
              <a:rPr lang="en-US" sz="1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806053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blinds(horizontal)">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967420-5AA4-7B43-AB8E-D0ED99B2739E}"/>
              </a:ext>
            </a:extLst>
          </p:cNvPr>
          <p:cNvSpPr>
            <a:spLocks noGrp="1"/>
          </p:cNvSpPr>
          <p:nvPr>
            <p:ph type="title"/>
          </p:nvPr>
        </p:nvSpPr>
        <p:spPr/>
        <p:txBody>
          <a:bodyPr>
            <a:noAutofit/>
          </a:bodyPr>
          <a:lstStyle/>
          <a:p>
            <a:r>
              <a:rPr lang="en-US" dirty="0"/>
              <a:t>Our Scheduling Algorithm is Lock-free</a:t>
            </a:r>
            <a:r>
              <a:rPr lang="en-US" baseline="30000" dirty="0"/>
              <a:t>1 </a:t>
            </a:r>
            <a:endParaRPr lang="en-US" dirty="0"/>
          </a:p>
        </p:txBody>
      </p:sp>
      <p:pic>
        <p:nvPicPr>
          <p:cNvPr id="11" name="Picture 10" descr="A white paper with black text&#10;&#10;Description automatically generated">
            <a:extLst>
              <a:ext uri="{FF2B5EF4-FFF2-40B4-BE49-F238E27FC236}">
                <a16:creationId xmlns:a16="http://schemas.microsoft.com/office/drawing/2014/main" id="{8B9796AC-F801-24EB-914B-83C6E2C98F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333500"/>
            <a:ext cx="4584700" cy="2573596"/>
          </a:xfrm>
          <a:prstGeom prst="rect">
            <a:avLst/>
          </a:prstGeom>
        </p:spPr>
      </p:pic>
      <p:pic>
        <p:nvPicPr>
          <p:cNvPr id="13" name="Picture 12" descr="A white paper with black text&#10;&#10;Description automatically generated">
            <a:extLst>
              <a:ext uri="{FF2B5EF4-FFF2-40B4-BE49-F238E27FC236}">
                <a16:creationId xmlns:a16="http://schemas.microsoft.com/office/drawing/2014/main" id="{D6D8D774-ED94-9171-E8F1-4B2D18648B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3953276"/>
            <a:ext cx="4584700" cy="2542774"/>
          </a:xfrm>
          <a:prstGeom prst="rect">
            <a:avLst/>
          </a:prstGeom>
        </p:spPr>
      </p:pic>
      <p:pic>
        <p:nvPicPr>
          <p:cNvPr id="16" name="Picture 15" descr="A black and white text with white text&#10;&#10;Description automatically generated">
            <a:extLst>
              <a:ext uri="{FF2B5EF4-FFF2-40B4-BE49-F238E27FC236}">
                <a16:creationId xmlns:a16="http://schemas.microsoft.com/office/drawing/2014/main" id="{DE1EB024-8DAA-54E8-47E3-064D0B0D9C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34218" y="1333501"/>
            <a:ext cx="5419581" cy="4016542"/>
          </a:xfrm>
          <a:prstGeom prst="rect">
            <a:avLst/>
          </a:prstGeom>
        </p:spPr>
      </p:pic>
      <p:sp>
        <p:nvSpPr>
          <p:cNvPr id="5" name="TextBox 4">
            <a:extLst>
              <a:ext uri="{FF2B5EF4-FFF2-40B4-BE49-F238E27FC236}">
                <a16:creationId xmlns:a16="http://schemas.microsoft.com/office/drawing/2014/main" id="{58809FC2-63F4-E4CA-25E5-3ECBD314E861}"/>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Cheng-Hsiang Chiu, et. al, “Programming Dynamic Task Parallelism for Heterogeneous EDA Algorithms,” </a:t>
            </a:r>
            <a:r>
              <a:rPr lang="en-US" sz="1200" i="1" dirty="0">
                <a:latin typeface="Arial" panose="020B0604020202020204" pitchFamily="34" charset="0"/>
                <a:cs typeface="Arial" panose="020B0604020202020204" pitchFamily="34" charset="0"/>
              </a:rPr>
              <a:t>IEEE/ACM ICCAD</a:t>
            </a:r>
            <a:r>
              <a:rPr lang="en-US" sz="1200" dirty="0">
                <a:latin typeface="Arial" panose="020B0604020202020204" pitchFamily="34" charset="0"/>
                <a:cs typeface="Arial" panose="020B0604020202020204" pitchFamily="34" charset="0"/>
              </a:rPr>
              <a:t>, 2023 </a:t>
            </a:r>
          </a:p>
        </p:txBody>
      </p:sp>
      <p:sp>
        <p:nvSpPr>
          <p:cNvPr id="2" name="TextBox 1">
            <a:extLst>
              <a:ext uri="{FF2B5EF4-FFF2-40B4-BE49-F238E27FC236}">
                <a16:creationId xmlns:a16="http://schemas.microsoft.com/office/drawing/2014/main" id="{6EEE86DB-D330-B177-95F8-7E1F0CAF7454}"/>
              </a:ext>
            </a:extLst>
          </p:cNvPr>
          <p:cNvSpPr txBox="1"/>
          <p:nvPr/>
        </p:nvSpPr>
        <p:spPr>
          <a:xfrm>
            <a:off x="838200" y="2502198"/>
            <a:ext cx="4584701" cy="276999"/>
          </a:xfrm>
          <a:prstGeom prst="rect">
            <a:avLst/>
          </a:prstGeom>
          <a:noFill/>
          <a:ln w="19050">
            <a:solidFill>
              <a:schemeClr val="tx1"/>
            </a:solidFill>
          </a:ln>
        </p:spPr>
        <p:txBody>
          <a:bodyPr wrap="square" rtlCol="0">
            <a:spAutoFit/>
          </a:bodyPr>
          <a:lstStyle/>
          <a:p>
            <a:pPr algn="ctr"/>
            <a:endParaRPr lang="en-US" sz="1200" dirty="0">
              <a:solidFill>
                <a:schemeClr val="bg1"/>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2706595C-1017-10A8-67F4-81D6700542AB}"/>
              </a:ext>
            </a:extLst>
          </p:cNvPr>
          <p:cNvSpPr txBox="1"/>
          <p:nvPr/>
        </p:nvSpPr>
        <p:spPr>
          <a:xfrm>
            <a:off x="838199" y="3152001"/>
            <a:ext cx="4584701" cy="276999"/>
          </a:xfrm>
          <a:prstGeom prst="rect">
            <a:avLst/>
          </a:prstGeom>
          <a:noFill/>
          <a:ln w="19050">
            <a:solidFill>
              <a:schemeClr val="tx1"/>
            </a:solidFill>
          </a:ln>
        </p:spPr>
        <p:txBody>
          <a:bodyPr wrap="square" rtlCol="0">
            <a:spAutoFit/>
          </a:bodyPr>
          <a:lstStyle/>
          <a:p>
            <a:pPr algn="ctr"/>
            <a:endParaRPr lang="en-US" sz="1200" dirty="0">
              <a:solidFill>
                <a:schemeClr val="bg1"/>
              </a:solidFill>
              <a:latin typeface="Arial" panose="020B06040202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FE72CF81-A7E5-9D2C-A67C-095978B9DFE8}"/>
              </a:ext>
            </a:extLst>
          </p:cNvPr>
          <p:cNvCxnSpPr>
            <a:cxnSpLocks/>
          </p:cNvCxnSpPr>
          <p:nvPr/>
        </p:nvCxnSpPr>
        <p:spPr>
          <a:xfrm flipH="1">
            <a:off x="5422900" y="1333500"/>
            <a:ext cx="511317" cy="1818501"/>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E99B5C6C-E42F-2F22-F3BF-E6CEC82CB537}"/>
              </a:ext>
            </a:extLst>
          </p:cNvPr>
          <p:cNvCxnSpPr>
            <a:cxnSpLocks/>
          </p:cNvCxnSpPr>
          <p:nvPr/>
        </p:nvCxnSpPr>
        <p:spPr>
          <a:xfrm flipH="1" flipV="1">
            <a:off x="5406231" y="3428786"/>
            <a:ext cx="527986" cy="1885390"/>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65877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460707-CB1F-2E1D-2723-FBED4D3BE3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B0092E-220E-22A1-E589-CECFFBE187DC}"/>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E0A2B898-6835-F18B-6464-33FEB497A1C3}"/>
              </a:ext>
            </a:extLst>
          </p:cNvPr>
          <p:cNvSpPr>
            <a:spLocks noGrp="1"/>
          </p:cNvSpPr>
          <p:nvPr>
            <p:ph idx="1"/>
          </p:nvPr>
        </p:nvSpPr>
        <p:spPr/>
        <p:txBody>
          <a:bodyPr/>
          <a:lstStyle/>
          <a:p>
            <a:r>
              <a:rPr lang="en-US" b="1" dirty="0"/>
              <a:t>Understand the importance of asynchronous tasking with dependencies</a:t>
            </a:r>
          </a:p>
          <a:p>
            <a:r>
              <a:rPr lang="en-US" b="1" dirty="0"/>
              <a:t>Recognize the limitations of existing asynchronous tasking models</a:t>
            </a:r>
          </a:p>
          <a:p>
            <a:r>
              <a:rPr lang="en-US" b="1" dirty="0"/>
              <a:t>Introduce a new dynamic task graph programming model called </a:t>
            </a:r>
            <a:r>
              <a:rPr lang="en-US" b="1" dirty="0" err="1"/>
              <a:t>AsyncTask</a:t>
            </a:r>
            <a:endParaRPr lang="en-US" b="1" dirty="0"/>
          </a:p>
          <a:p>
            <a:r>
              <a:rPr lang="en-US" b="1" dirty="0"/>
              <a:t>Overcome the scheduling challenges to support the model</a:t>
            </a:r>
          </a:p>
          <a:p>
            <a:r>
              <a:rPr lang="en-US" b="1" dirty="0">
                <a:solidFill>
                  <a:srgbClr val="FF0000"/>
                </a:solidFill>
              </a:rPr>
              <a:t>Demonstrate the efficiency of </a:t>
            </a:r>
            <a:r>
              <a:rPr lang="en-US" b="1" dirty="0" err="1">
                <a:solidFill>
                  <a:srgbClr val="FF0000"/>
                </a:solidFill>
              </a:rPr>
              <a:t>AsyncTask</a:t>
            </a:r>
            <a:endParaRPr lang="en-US" b="1" dirty="0">
              <a:solidFill>
                <a:srgbClr val="FF0000"/>
              </a:solidFill>
            </a:endParaRPr>
          </a:p>
          <a:p>
            <a:r>
              <a:rPr lang="en-US" b="1" dirty="0"/>
              <a:t>Conclude the talk</a:t>
            </a:r>
          </a:p>
        </p:txBody>
      </p:sp>
    </p:spTree>
    <p:extLst>
      <p:ext uri="{BB962C8B-B14F-4D97-AF65-F5344CB8AC3E}">
        <p14:creationId xmlns:p14="http://schemas.microsoft.com/office/powerpoint/2010/main" val="33115593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A070B-61E5-0901-F999-F024E654B589}"/>
              </a:ext>
            </a:extLst>
          </p:cNvPr>
          <p:cNvSpPr>
            <a:spLocks noGrp="1"/>
          </p:cNvSpPr>
          <p:nvPr>
            <p:ph type="title"/>
          </p:nvPr>
        </p:nvSpPr>
        <p:spPr/>
        <p:txBody>
          <a:bodyPr/>
          <a:lstStyle/>
          <a:p>
            <a:r>
              <a:rPr lang="en-US" dirty="0"/>
              <a:t>Evaluation of </a:t>
            </a:r>
            <a:r>
              <a:rPr lang="en-US" dirty="0" err="1"/>
              <a:t>AsyncTask</a:t>
            </a:r>
            <a:r>
              <a:rPr lang="en-US" dirty="0"/>
              <a:t> (1/2)</a:t>
            </a:r>
          </a:p>
        </p:txBody>
      </p:sp>
      <p:sp>
        <p:nvSpPr>
          <p:cNvPr id="3" name="Content Placeholder 2">
            <a:extLst>
              <a:ext uri="{FF2B5EF4-FFF2-40B4-BE49-F238E27FC236}">
                <a16:creationId xmlns:a16="http://schemas.microsoft.com/office/drawing/2014/main" id="{DAF9C76B-B70B-45FF-5938-22873F45C30A}"/>
              </a:ext>
            </a:extLst>
          </p:cNvPr>
          <p:cNvSpPr>
            <a:spLocks noGrp="1"/>
          </p:cNvSpPr>
          <p:nvPr>
            <p:ph idx="1"/>
          </p:nvPr>
        </p:nvSpPr>
        <p:spPr>
          <a:xfrm>
            <a:off x="838200" y="1400345"/>
            <a:ext cx="10515600" cy="4955722"/>
          </a:xfrm>
        </p:spPr>
        <p:txBody>
          <a:bodyPr/>
          <a:lstStyle/>
          <a:p>
            <a:r>
              <a:rPr lang="en-US" b="1" dirty="0"/>
              <a:t>Evaluated on both microbenchmarks and a real-world application</a:t>
            </a:r>
            <a:endParaRPr lang="en-US" dirty="0"/>
          </a:p>
          <a:p>
            <a:pPr lvl="1"/>
            <a:r>
              <a:rPr lang="en-US" dirty="0"/>
              <a:t>Study the performance of </a:t>
            </a:r>
            <a:r>
              <a:rPr lang="en-US" dirty="0" err="1"/>
              <a:t>AsyncTask</a:t>
            </a:r>
            <a:r>
              <a:rPr lang="en-US" dirty="0"/>
              <a:t> w/o and w/ the impact of application tasks</a:t>
            </a:r>
          </a:p>
          <a:p>
            <a:r>
              <a:rPr lang="en-US" b="1" dirty="0"/>
              <a:t>Microbenchmarks</a:t>
            </a:r>
          </a:p>
          <a:p>
            <a:pPr lvl="1"/>
            <a:r>
              <a:rPr lang="en-US" dirty="0"/>
              <a:t>Measure the performance on four commonly used graph patterns</a:t>
            </a:r>
          </a:p>
          <a:p>
            <a:endParaRPr lang="en-US" dirty="0"/>
          </a:p>
          <a:p>
            <a:endParaRPr lang="en-US" dirty="0"/>
          </a:p>
          <a:p>
            <a:endParaRPr lang="en-US" dirty="0"/>
          </a:p>
          <a:p>
            <a:endParaRPr lang="en-US" dirty="0"/>
          </a:p>
          <a:p>
            <a:endParaRPr lang="en-US" dirty="0"/>
          </a:p>
          <a:p>
            <a:endParaRPr lang="en-US" b="1" dirty="0"/>
          </a:p>
          <a:p>
            <a:r>
              <a:rPr lang="en-US" b="1" dirty="0"/>
              <a:t>Real-world application: VLSI Static Timing Analysis</a:t>
            </a:r>
            <a:r>
              <a:rPr lang="en-US" b="1" baseline="30000" dirty="0"/>
              <a:t>1</a:t>
            </a:r>
          </a:p>
          <a:p>
            <a:pPr lvl="1"/>
            <a:r>
              <a:rPr lang="en-US" dirty="0"/>
              <a:t>Parallelize the timing propagation algorithm using </a:t>
            </a:r>
            <a:r>
              <a:rPr lang="en-US" dirty="0" err="1"/>
              <a:t>AsyncTask</a:t>
            </a:r>
            <a:endParaRPr lang="en-US" dirty="0"/>
          </a:p>
        </p:txBody>
      </p:sp>
      <p:pic>
        <p:nvPicPr>
          <p:cNvPr id="5" name="Picture 4" descr="A diagram of a tree&#10;&#10;AI-generated content may be incorrect.">
            <a:extLst>
              <a:ext uri="{FF2B5EF4-FFF2-40B4-BE49-F238E27FC236}">
                <a16:creationId xmlns:a16="http://schemas.microsoft.com/office/drawing/2014/main" id="{D5A489E9-56B8-F0BC-1F14-66489C783114}"/>
              </a:ext>
            </a:extLst>
          </p:cNvPr>
          <p:cNvPicPr>
            <a:picLocks noChangeAspect="1"/>
          </p:cNvPicPr>
          <p:nvPr/>
        </p:nvPicPr>
        <p:blipFill>
          <a:blip r:embed="rId3">
            <a:extLst>
              <a:ext uri="{28A0092B-C50C-407E-A947-70E740481C1C}">
                <a14:useLocalDpi xmlns:a14="http://schemas.microsoft.com/office/drawing/2010/main" val="0"/>
              </a:ext>
            </a:extLst>
          </a:blip>
          <a:srcRect b="17160"/>
          <a:stretch>
            <a:fillRect/>
          </a:stretch>
        </p:blipFill>
        <p:spPr>
          <a:xfrm>
            <a:off x="1028701" y="3401299"/>
            <a:ext cx="7070270" cy="1709720"/>
          </a:xfrm>
          <a:prstGeom prst="rect">
            <a:avLst/>
          </a:prstGeom>
          <a:ln>
            <a:solidFill>
              <a:schemeClr val="tx1"/>
            </a:solidFill>
            <a:prstDash val="dash"/>
          </a:ln>
        </p:spPr>
      </p:pic>
      <p:pic>
        <p:nvPicPr>
          <p:cNvPr id="6" name="Picture 4">
            <a:extLst>
              <a:ext uri="{FF2B5EF4-FFF2-40B4-BE49-F238E27FC236}">
                <a16:creationId xmlns:a16="http://schemas.microsoft.com/office/drawing/2014/main" id="{A0529A8F-06DE-8B4B-A98B-A5D965381446}"/>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756810" y="2334093"/>
            <a:ext cx="2596990" cy="4016828"/>
          </a:xfrm>
          <a:prstGeom prst="rect">
            <a:avLst/>
          </a:prstGeom>
          <a:noFill/>
          <a:ln w="12700">
            <a:solidFill>
              <a:schemeClr val="tx1"/>
            </a:solidFill>
            <a:prstDash val="dash"/>
          </a:ln>
          <a:extLst>
            <a:ext uri="{909E8E84-426E-40DD-AFC4-6F175D3DCCD1}">
              <a14:hiddenFill xmlns:a14="http://schemas.microsoft.com/office/drawing/2010/main">
                <a:solidFill>
                  <a:srgbClr val="FFFFFF"/>
                </a:solidFill>
              </a14:hiddenFill>
            </a:ext>
          </a:extLst>
        </p:spPr>
      </p:pic>
      <p:sp>
        <p:nvSpPr>
          <p:cNvPr id="8" name="Right Arrow 7">
            <a:extLst>
              <a:ext uri="{FF2B5EF4-FFF2-40B4-BE49-F238E27FC236}">
                <a16:creationId xmlns:a16="http://schemas.microsoft.com/office/drawing/2014/main" id="{2FCA7286-69EE-8E55-2A70-AFB4A8940902}"/>
              </a:ext>
            </a:extLst>
          </p:cNvPr>
          <p:cNvSpPr/>
          <p:nvPr/>
        </p:nvSpPr>
        <p:spPr>
          <a:xfrm>
            <a:off x="7815943" y="5878286"/>
            <a:ext cx="913356" cy="209862"/>
          </a:xfrm>
          <a:prstGeom prst="rightArrow">
            <a:avLst/>
          </a:prstGeom>
          <a:solidFill>
            <a:schemeClr val="accent2">
              <a:lumMod val="75000"/>
            </a:schemeClr>
          </a:solidFill>
          <a:ln>
            <a:solidFill>
              <a:schemeClr val="accent2">
                <a:lumMod val="75000"/>
              </a:schemeClr>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BB4362D-C96D-ECE5-ECB8-2C35C1B7AE4C}"/>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Tsung-Wei Huang, et al, “</a:t>
            </a:r>
            <a:r>
              <a:rPr lang="en-US" sz="1200" dirty="0" err="1">
                <a:latin typeface="Arial" panose="020B0604020202020204" pitchFamily="34" charset="0"/>
                <a:cs typeface="Arial" panose="020B0604020202020204" pitchFamily="34" charset="0"/>
              </a:rPr>
              <a:t>OpenTimer</a:t>
            </a:r>
            <a:r>
              <a:rPr lang="en-US" sz="1200" dirty="0">
                <a:latin typeface="Arial" panose="020B0604020202020204" pitchFamily="34" charset="0"/>
                <a:cs typeface="Arial" panose="020B0604020202020204" pitchFamily="34" charset="0"/>
              </a:rPr>
              <a:t> v2: A New Parallel Incremental Timing Analysis Engine,” </a:t>
            </a:r>
            <a:r>
              <a:rPr lang="en-US" sz="1200" i="1" dirty="0">
                <a:latin typeface="Arial" panose="020B0604020202020204" pitchFamily="34" charset="0"/>
                <a:cs typeface="Arial" panose="020B0604020202020204" pitchFamily="34" charset="0"/>
              </a:rPr>
              <a:t>IEEE TCAD</a:t>
            </a:r>
            <a:r>
              <a:rPr lang="en-US" sz="1200" dirty="0">
                <a:latin typeface="Arial" panose="020B0604020202020204" pitchFamily="34" charset="0"/>
                <a:cs typeface="Arial" panose="020B0604020202020204" pitchFamily="34" charset="0"/>
              </a:rPr>
              <a:t>, 2022</a:t>
            </a:r>
          </a:p>
        </p:txBody>
      </p:sp>
      <p:sp>
        <p:nvSpPr>
          <p:cNvPr id="12" name="TextBox 11">
            <a:extLst>
              <a:ext uri="{FF2B5EF4-FFF2-40B4-BE49-F238E27FC236}">
                <a16:creationId xmlns:a16="http://schemas.microsoft.com/office/drawing/2014/main" id="{6EE32EB2-CDAA-3585-53AB-B9F580CD837B}"/>
              </a:ext>
            </a:extLst>
          </p:cNvPr>
          <p:cNvSpPr txBox="1"/>
          <p:nvPr/>
        </p:nvSpPr>
        <p:spPr>
          <a:xfrm>
            <a:off x="1018068" y="3106828"/>
            <a:ext cx="1485901" cy="369332"/>
          </a:xfrm>
          <a:prstGeom prst="rect">
            <a:avLst/>
          </a:prstGeom>
          <a:solidFill>
            <a:srgbClr val="0070C0"/>
          </a:solidFill>
          <a:ln>
            <a:solidFill>
              <a:srgbClr val="0070C0"/>
            </a:solidFill>
          </a:ln>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Linear chain</a:t>
            </a:r>
          </a:p>
        </p:txBody>
      </p:sp>
      <p:sp>
        <p:nvSpPr>
          <p:cNvPr id="13" name="TextBox 12">
            <a:extLst>
              <a:ext uri="{FF2B5EF4-FFF2-40B4-BE49-F238E27FC236}">
                <a16:creationId xmlns:a16="http://schemas.microsoft.com/office/drawing/2014/main" id="{46E33785-3E9C-26C9-2108-E813344A5216}"/>
              </a:ext>
            </a:extLst>
          </p:cNvPr>
          <p:cNvSpPr txBox="1"/>
          <p:nvPr/>
        </p:nvSpPr>
        <p:spPr>
          <a:xfrm>
            <a:off x="2886613" y="3117460"/>
            <a:ext cx="1485901" cy="369332"/>
          </a:xfrm>
          <a:prstGeom prst="rect">
            <a:avLst/>
          </a:prstGeom>
          <a:solidFill>
            <a:srgbClr val="0070C0"/>
          </a:solidFill>
          <a:ln>
            <a:solidFill>
              <a:srgbClr val="0070C0"/>
            </a:solidFill>
          </a:ln>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Binary tree</a:t>
            </a:r>
          </a:p>
        </p:txBody>
      </p:sp>
      <p:sp>
        <p:nvSpPr>
          <p:cNvPr id="14" name="TextBox 13">
            <a:extLst>
              <a:ext uri="{FF2B5EF4-FFF2-40B4-BE49-F238E27FC236}">
                <a16:creationId xmlns:a16="http://schemas.microsoft.com/office/drawing/2014/main" id="{818C7559-3024-E2B5-EA7A-1D353DD72382}"/>
              </a:ext>
            </a:extLst>
          </p:cNvPr>
          <p:cNvSpPr txBox="1"/>
          <p:nvPr/>
        </p:nvSpPr>
        <p:spPr>
          <a:xfrm>
            <a:off x="4755158" y="3111305"/>
            <a:ext cx="1485901" cy="369332"/>
          </a:xfrm>
          <a:prstGeom prst="rect">
            <a:avLst/>
          </a:prstGeom>
          <a:solidFill>
            <a:srgbClr val="0070C0"/>
          </a:solidFill>
          <a:ln>
            <a:solidFill>
              <a:srgbClr val="0070C0"/>
            </a:solidFill>
          </a:ln>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No deps</a:t>
            </a:r>
          </a:p>
        </p:txBody>
      </p:sp>
      <p:sp>
        <p:nvSpPr>
          <p:cNvPr id="15" name="TextBox 14">
            <a:extLst>
              <a:ext uri="{FF2B5EF4-FFF2-40B4-BE49-F238E27FC236}">
                <a16:creationId xmlns:a16="http://schemas.microsoft.com/office/drawing/2014/main" id="{75FA7828-5E99-F262-2036-95A1875103C9}"/>
              </a:ext>
            </a:extLst>
          </p:cNvPr>
          <p:cNvSpPr txBox="1"/>
          <p:nvPr/>
        </p:nvSpPr>
        <p:spPr>
          <a:xfrm>
            <a:off x="6623703" y="3117460"/>
            <a:ext cx="1485901" cy="369332"/>
          </a:xfrm>
          <a:prstGeom prst="rect">
            <a:avLst/>
          </a:prstGeom>
          <a:solidFill>
            <a:srgbClr val="0070C0"/>
          </a:solidFill>
          <a:ln>
            <a:solidFill>
              <a:srgbClr val="0070C0"/>
            </a:solidFill>
          </a:ln>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Random G</a:t>
            </a:r>
          </a:p>
        </p:txBody>
      </p:sp>
      <p:sp>
        <p:nvSpPr>
          <p:cNvPr id="4" name="TextBox 3">
            <a:extLst>
              <a:ext uri="{FF2B5EF4-FFF2-40B4-BE49-F238E27FC236}">
                <a16:creationId xmlns:a16="http://schemas.microsoft.com/office/drawing/2014/main" id="{A43F8AA1-28C0-2A40-4A7C-523650FA9712}"/>
              </a:ext>
            </a:extLst>
          </p:cNvPr>
          <p:cNvSpPr txBox="1"/>
          <p:nvPr/>
        </p:nvSpPr>
        <p:spPr>
          <a:xfrm>
            <a:off x="8569404" y="4019341"/>
            <a:ext cx="1485901" cy="646331"/>
          </a:xfrm>
          <a:prstGeom prst="rect">
            <a:avLst/>
          </a:prstGeom>
          <a:solidFill>
            <a:schemeClr val="accent2">
              <a:lumMod val="75000"/>
            </a:schemeClr>
          </a:solidFill>
          <a:ln>
            <a:solidFill>
              <a:schemeClr val="accent2">
                <a:lumMod val="75000"/>
              </a:schemeClr>
            </a:solidFill>
          </a:ln>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Propagation task graph</a:t>
            </a:r>
          </a:p>
        </p:txBody>
      </p:sp>
    </p:spTree>
    <p:extLst>
      <p:ext uri="{BB962C8B-B14F-4D97-AF65-F5344CB8AC3E}">
        <p14:creationId xmlns:p14="http://schemas.microsoft.com/office/powerpoint/2010/main" val="22310057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57D18-E927-0E82-1A4B-F2ACBF5C80C9}"/>
              </a:ext>
            </a:extLst>
          </p:cNvPr>
          <p:cNvSpPr>
            <a:spLocks noGrp="1"/>
          </p:cNvSpPr>
          <p:nvPr>
            <p:ph type="title"/>
          </p:nvPr>
        </p:nvSpPr>
        <p:spPr/>
        <p:txBody>
          <a:bodyPr/>
          <a:lstStyle/>
          <a:p>
            <a:r>
              <a:rPr lang="en-US" dirty="0"/>
              <a:t>Evaluation of </a:t>
            </a:r>
            <a:r>
              <a:rPr lang="en-US" dirty="0" err="1"/>
              <a:t>AsyncTask</a:t>
            </a:r>
            <a:r>
              <a:rPr lang="en-US" dirty="0"/>
              <a:t> (2/2)</a:t>
            </a:r>
          </a:p>
        </p:txBody>
      </p:sp>
      <p:sp>
        <p:nvSpPr>
          <p:cNvPr id="3" name="Content Placeholder 2">
            <a:extLst>
              <a:ext uri="{FF2B5EF4-FFF2-40B4-BE49-F238E27FC236}">
                <a16:creationId xmlns:a16="http://schemas.microsoft.com/office/drawing/2014/main" id="{2F62DF36-90F0-CFF9-BBF7-8A8477F51A6A}"/>
              </a:ext>
            </a:extLst>
          </p:cNvPr>
          <p:cNvSpPr>
            <a:spLocks noGrp="1"/>
          </p:cNvSpPr>
          <p:nvPr>
            <p:ph idx="1"/>
          </p:nvPr>
        </p:nvSpPr>
        <p:spPr/>
        <p:txBody>
          <a:bodyPr/>
          <a:lstStyle/>
          <a:p>
            <a:r>
              <a:rPr lang="en-US" b="1" dirty="0"/>
              <a:t>We consider the following baselines:</a:t>
            </a:r>
          </a:p>
          <a:p>
            <a:pPr lvl="1"/>
            <a:r>
              <a:rPr lang="en-US" dirty="0"/>
              <a:t>OpenMP tasking: </a:t>
            </a:r>
            <a:r>
              <a:rPr lang="en-US" dirty="0">
                <a:hlinkClick r:id="rId3"/>
              </a:rPr>
              <a:t>https://www.openmp.org/spec-html/5.0/openmpsu99.html</a:t>
            </a:r>
            <a:r>
              <a:rPr lang="en-US" dirty="0"/>
              <a:t> </a:t>
            </a:r>
          </a:p>
          <a:p>
            <a:pPr lvl="1"/>
            <a:r>
              <a:rPr lang="en-US" dirty="0" err="1"/>
              <a:t>PaRSEC</a:t>
            </a:r>
            <a:r>
              <a:rPr lang="en-US" dirty="0"/>
              <a:t>: </a:t>
            </a:r>
            <a:r>
              <a:rPr lang="en-US" dirty="0">
                <a:hlinkClick r:id="rId4"/>
              </a:rPr>
              <a:t>https://github.com/ICLDisco/parsec</a:t>
            </a:r>
            <a:r>
              <a:rPr lang="en-US" dirty="0"/>
              <a:t> </a:t>
            </a:r>
          </a:p>
          <a:p>
            <a:pPr lvl="1"/>
            <a:r>
              <a:rPr lang="en-US" dirty="0" err="1"/>
              <a:t>OpenCilk</a:t>
            </a:r>
            <a:r>
              <a:rPr lang="en-US" dirty="0"/>
              <a:t>: </a:t>
            </a:r>
            <a:r>
              <a:rPr lang="en-US" dirty="0">
                <a:hlinkClick r:id="rId5"/>
              </a:rPr>
              <a:t>https://github.com/opencilk</a:t>
            </a:r>
            <a:r>
              <a:rPr lang="en-US" dirty="0"/>
              <a:t> </a:t>
            </a:r>
          </a:p>
          <a:p>
            <a:pPr lvl="1"/>
            <a:r>
              <a:rPr lang="en-US" dirty="0" err="1"/>
              <a:t>AsyncTask</a:t>
            </a:r>
            <a:r>
              <a:rPr lang="en-US" baseline="30000" dirty="0" err="1"/>
              <a:t>LK</a:t>
            </a:r>
            <a:r>
              <a:rPr lang="en-US" dirty="0"/>
              <a:t>: replaced </a:t>
            </a:r>
            <a:r>
              <a:rPr lang="en-US" dirty="0" err="1"/>
              <a:t>AsyncTask’s</a:t>
            </a:r>
            <a:r>
              <a:rPr lang="en-US" dirty="0"/>
              <a:t> scheduler with OpenMP’s task scheduler</a:t>
            </a:r>
            <a:r>
              <a:rPr lang="en-US" baseline="30000" dirty="0"/>
              <a:t>1</a:t>
            </a:r>
          </a:p>
          <a:p>
            <a:pPr lvl="2">
              <a:buFont typeface="System Font Regular"/>
              <a:buChar char="💡"/>
            </a:pPr>
            <a:r>
              <a:rPr lang="en-US" dirty="0"/>
              <a:t>We want to see how good our lock-free scheduling algorithm is</a:t>
            </a:r>
          </a:p>
          <a:p>
            <a:pPr lvl="1"/>
            <a:r>
              <a:rPr lang="en-US" dirty="0" err="1"/>
              <a:t>AsyncTask</a:t>
            </a:r>
            <a:r>
              <a:rPr lang="en-US" baseline="30000" dirty="0" err="1"/>
              <a:t>CV</a:t>
            </a:r>
            <a:r>
              <a:rPr lang="en-US" dirty="0"/>
              <a:t>: replaced </a:t>
            </a:r>
            <a:r>
              <a:rPr lang="en-US" dirty="0" err="1"/>
              <a:t>AsyncTask’s</a:t>
            </a:r>
            <a:r>
              <a:rPr lang="en-US" dirty="0"/>
              <a:t> atomic wait with </a:t>
            </a:r>
            <a:r>
              <a:rPr lang="en-US" dirty="0">
                <a:latin typeface="Consolas" panose="020B0609020204030204" pitchFamily="49" charset="0"/>
                <a:cs typeface="Consolas" panose="020B0609020204030204" pitchFamily="49" charset="0"/>
              </a:rPr>
              <a:t>std::</a:t>
            </a:r>
            <a:r>
              <a:rPr lang="en-US" dirty="0" err="1">
                <a:latin typeface="Consolas" panose="020B0609020204030204" pitchFamily="49" charset="0"/>
                <a:cs typeface="Consolas" panose="020B0609020204030204" pitchFamily="49" charset="0"/>
              </a:rPr>
              <a:t>condition_variable</a:t>
            </a:r>
            <a:endParaRPr lang="en-US" dirty="0">
              <a:latin typeface="Consolas" panose="020B0609020204030204" pitchFamily="49" charset="0"/>
              <a:cs typeface="Consolas" panose="020B0609020204030204" pitchFamily="49" charset="0"/>
            </a:endParaRPr>
          </a:p>
          <a:p>
            <a:pPr lvl="2">
              <a:buFont typeface="System Font Regular"/>
              <a:buChar char="💡"/>
            </a:pPr>
            <a:r>
              <a:rPr lang="en-US" dirty="0"/>
              <a:t>We want to see how good our C++20-based notification algorithm is</a:t>
            </a:r>
          </a:p>
          <a:p>
            <a:r>
              <a:rPr lang="en-US" b="1" dirty="0"/>
              <a:t>We compiled all programs using g++12 with </a:t>
            </a:r>
            <a:r>
              <a:rPr lang="en-US" b="1" dirty="0">
                <a:latin typeface="Consolas" panose="020B0609020204030204" pitchFamily="49" charset="0"/>
                <a:cs typeface="Consolas" panose="020B0609020204030204" pitchFamily="49" charset="0"/>
              </a:rPr>
              <a:t>–std=</a:t>
            </a:r>
            <a:r>
              <a:rPr lang="en-US" b="1" dirty="0" err="1">
                <a:latin typeface="Consolas" panose="020B0609020204030204" pitchFamily="49" charset="0"/>
                <a:cs typeface="Consolas" panose="020B0609020204030204" pitchFamily="49" charset="0"/>
              </a:rPr>
              <a:t>c++</a:t>
            </a:r>
            <a:r>
              <a:rPr lang="en-US" b="1" dirty="0">
                <a:latin typeface="Consolas" panose="020B0609020204030204" pitchFamily="49" charset="0"/>
                <a:cs typeface="Consolas" panose="020B0609020204030204" pitchFamily="49" charset="0"/>
              </a:rPr>
              <a:t>20</a:t>
            </a:r>
            <a:r>
              <a:rPr lang="en-US" b="1" dirty="0"/>
              <a:t> and </a:t>
            </a:r>
            <a:r>
              <a:rPr lang="en-US" b="1" dirty="0">
                <a:latin typeface="Consolas" panose="020B0609020204030204" pitchFamily="49" charset="0"/>
                <a:cs typeface="Consolas" panose="020B0609020204030204" pitchFamily="49" charset="0"/>
              </a:rPr>
              <a:t>–O3</a:t>
            </a:r>
            <a:r>
              <a:rPr lang="en-US" dirty="0">
                <a:latin typeface="Consolas" panose="020B0609020204030204" pitchFamily="49" charset="0"/>
                <a:cs typeface="Consolas" panose="020B0609020204030204" pitchFamily="49" charset="0"/>
              </a:rPr>
              <a:t> </a:t>
            </a:r>
          </a:p>
          <a:p>
            <a:pPr lvl="1"/>
            <a:r>
              <a:rPr lang="en-US" dirty="0"/>
              <a:t>64-bit Linux machine with 128 GB RAM and 20 Intel i5-13500 CPU cores at 4.8 GHz</a:t>
            </a:r>
          </a:p>
          <a:p>
            <a:pPr lvl="1"/>
            <a:r>
              <a:rPr lang="en-US" dirty="0"/>
              <a:t>All data is an average of ten runs to reduce variance</a:t>
            </a:r>
          </a:p>
        </p:txBody>
      </p:sp>
      <p:sp>
        <p:nvSpPr>
          <p:cNvPr id="4" name="TextBox 3">
            <a:extLst>
              <a:ext uri="{FF2B5EF4-FFF2-40B4-BE49-F238E27FC236}">
                <a16:creationId xmlns:a16="http://schemas.microsoft.com/office/drawing/2014/main" id="{13900F53-05B6-5596-87B4-C7EBF189A3CC}"/>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OpenMP task graph scheduler leverages a lock-based hash table to keep track of tasks and their dependency handles</a:t>
            </a:r>
          </a:p>
        </p:txBody>
      </p:sp>
    </p:spTree>
    <p:extLst>
      <p:ext uri="{BB962C8B-B14F-4D97-AF65-F5344CB8AC3E}">
        <p14:creationId xmlns:p14="http://schemas.microsoft.com/office/powerpoint/2010/main" val="20332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328C4-A22D-856C-540A-02F5D627B99F}"/>
              </a:ext>
            </a:extLst>
          </p:cNvPr>
          <p:cNvSpPr>
            <a:spLocks noGrp="1"/>
          </p:cNvSpPr>
          <p:nvPr>
            <p:ph type="title"/>
          </p:nvPr>
        </p:nvSpPr>
        <p:spPr/>
        <p:txBody>
          <a:bodyPr/>
          <a:lstStyle/>
          <a:p>
            <a:r>
              <a:rPr lang="en-US" dirty="0"/>
              <a:t>Microbenchmarks</a:t>
            </a:r>
          </a:p>
        </p:txBody>
      </p:sp>
      <p:pic>
        <p:nvPicPr>
          <p:cNvPr id="5" name="Content Placeholder 4" descr="A comparison of a number of tasks&#10;&#10;AI-generated content may be incorrect.">
            <a:extLst>
              <a:ext uri="{FF2B5EF4-FFF2-40B4-BE49-F238E27FC236}">
                <a16:creationId xmlns:a16="http://schemas.microsoft.com/office/drawing/2014/main" id="{6B0521A2-51FD-956B-E81B-9539E01BF08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b="8677"/>
          <a:stretch>
            <a:fillRect/>
          </a:stretch>
        </p:blipFill>
        <p:spPr>
          <a:xfrm>
            <a:off x="831158" y="1614143"/>
            <a:ext cx="5052744" cy="2209416"/>
          </a:xfrm>
          <a:ln>
            <a:solidFill>
              <a:schemeClr val="tx1"/>
            </a:solidFill>
            <a:prstDash val="dash"/>
          </a:ln>
        </p:spPr>
      </p:pic>
      <p:pic>
        <p:nvPicPr>
          <p:cNvPr id="7" name="Picture 6" descr="A comparison of different types of threads&#10;&#10;AI-generated content may be incorrect.">
            <a:extLst>
              <a:ext uri="{FF2B5EF4-FFF2-40B4-BE49-F238E27FC236}">
                <a16:creationId xmlns:a16="http://schemas.microsoft.com/office/drawing/2014/main" id="{18E00F99-CF03-D958-2E64-031B2749E171}"/>
              </a:ext>
            </a:extLst>
          </p:cNvPr>
          <p:cNvPicPr>
            <a:picLocks noChangeAspect="1"/>
          </p:cNvPicPr>
          <p:nvPr/>
        </p:nvPicPr>
        <p:blipFill>
          <a:blip r:embed="rId4">
            <a:extLst>
              <a:ext uri="{28A0092B-C50C-407E-A947-70E740481C1C}">
                <a14:useLocalDpi xmlns:a14="http://schemas.microsoft.com/office/drawing/2010/main" val="0"/>
              </a:ext>
            </a:extLst>
          </a:blip>
          <a:srcRect t="1921" b="8512"/>
          <a:stretch>
            <a:fillRect/>
          </a:stretch>
        </p:blipFill>
        <p:spPr>
          <a:xfrm>
            <a:off x="6270471" y="1614143"/>
            <a:ext cx="5076287" cy="2209416"/>
          </a:xfrm>
          <a:prstGeom prst="rect">
            <a:avLst/>
          </a:prstGeom>
          <a:ln>
            <a:solidFill>
              <a:schemeClr val="tx1"/>
            </a:solidFill>
            <a:prstDash val="dash"/>
          </a:ln>
        </p:spPr>
      </p:pic>
      <p:pic>
        <p:nvPicPr>
          <p:cNvPr id="9" name="Picture 8" descr="A comparison of a number of threads&#10;&#10;AI-generated content may be incorrect.">
            <a:extLst>
              <a:ext uri="{FF2B5EF4-FFF2-40B4-BE49-F238E27FC236}">
                <a16:creationId xmlns:a16="http://schemas.microsoft.com/office/drawing/2014/main" id="{DDB90017-6554-5734-B6F1-CAB34D6C7333}"/>
              </a:ext>
            </a:extLst>
          </p:cNvPr>
          <p:cNvPicPr>
            <a:picLocks noChangeAspect="1"/>
          </p:cNvPicPr>
          <p:nvPr/>
        </p:nvPicPr>
        <p:blipFill>
          <a:blip r:embed="rId5">
            <a:extLst>
              <a:ext uri="{28A0092B-C50C-407E-A947-70E740481C1C}">
                <a14:useLocalDpi xmlns:a14="http://schemas.microsoft.com/office/drawing/2010/main" val="0"/>
              </a:ext>
            </a:extLst>
          </a:blip>
          <a:srcRect b="7065"/>
          <a:stretch>
            <a:fillRect/>
          </a:stretch>
        </p:blipFill>
        <p:spPr>
          <a:xfrm>
            <a:off x="838201" y="4231478"/>
            <a:ext cx="5045702" cy="2241876"/>
          </a:xfrm>
          <a:prstGeom prst="rect">
            <a:avLst/>
          </a:prstGeom>
          <a:ln>
            <a:solidFill>
              <a:schemeClr val="tx1"/>
            </a:solidFill>
            <a:prstDash val="dash"/>
          </a:ln>
        </p:spPr>
      </p:pic>
      <p:pic>
        <p:nvPicPr>
          <p:cNvPr id="11" name="Picture 10" descr="A graph of different types of threads&#10;&#10;AI-generated content may be incorrect.">
            <a:extLst>
              <a:ext uri="{FF2B5EF4-FFF2-40B4-BE49-F238E27FC236}">
                <a16:creationId xmlns:a16="http://schemas.microsoft.com/office/drawing/2014/main" id="{5D61C908-9A2B-566E-AA01-1C568B559AEE}"/>
              </a:ext>
            </a:extLst>
          </p:cNvPr>
          <p:cNvPicPr>
            <a:picLocks noChangeAspect="1"/>
          </p:cNvPicPr>
          <p:nvPr/>
        </p:nvPicPr>
        <p:blipFill>
          <a:blip r:embed="rId6">
            <a:extLst>
              <a:ext uri="{28A0092B-C50C-407E-A947-70E740481C1C}">
                <a14:useLocalDpi xmlns:a14="http://schemas.microsoft.com/office/drawing/2010/main" val="0"/>
              </a:ext>
            </a:extLst>
          </a:blip>
          <a:srcRect b="7281"/>
          <a:stretch>
            <a:fillRect/>
          </a:stretch>
        </p:blipFill>
        <p:spPr>
          <a:xfrm>
            <a:off x="6270471" y="4213435"/>
            <a:ext cx="5083330" cy="2259918"/>
          </a:xfrm>
          <a:prstGeom prst="rect">
            <a:avLst/>
          </a:prstGeom>
          <a:ln>
            <a:solidFill>
              <a:schemeClr val="tx1"/>
            </a:solidFill>
            <a:prstDash val="dash"/>
          </a:ln>
        </p:spPr>
      </p:pic>
      <p:sp>
        <p:nvSpPr>
          <p:cNvPr id="12" name="TextBox 11">
            <a:extLst>
              <a:ext uri="{FF2B5EF4-FFF2-40B4-BE49-F238E27FC236}">
                <a16:creationId xmlns:a16="http://schemas.microsoft.com/office/drawing/2014/main" id="{C6EA7567-B399-6BE7-1011-E0BAFC788D81}"/>
              </a:ext>
            </a:extLst>
          </p:cNvPr>
          <p:cNvSpPr txBox="1"/>
          <p:nvPr/>
        </p:nvSpPr>
        <p:spPr>
          <a:xfrm>
            <a:off x="2781299" y="1327877"/>
            <a:ext cx="1485901" cy="369332"/>
          </a:xfrm>
          <a:prstGeom prst="rect">
            <a:avLst/>
          </a:prstGeom>
          <a:solidFill>
            <a:srgbClr val="0070C0"/>
          </a:solidFill>
          <a:ln>
            <a:solidFill>
              <a:srgbClr val="0070C0"/>
            </a:solidFill>
          </a:ln>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Linear chain</a:t>
            </a:r>
          </a:p>
        </p:txBody>
      </p:sp>
      <p:sp>
        <p:nvSpPr>
          <p:cNvPr id="13" name="TextBox 12">
            <a:extLst>
              <a:ext uri="{FF2B5EF4-FFF2-40B4-BE49-F238E27FC236}">
                <a16:creationId xmlns:a16="http://schemas.microsoft.com/office/drawing/2014/main" id="{B0F6B764-0ED5-6B73-73D3-DA06C093C648}"/>
              </a:ext>
            </a:extLst>
          </p:cNvPr>
          <p:cNvSpPr txBox="1"/>
          <p:nvPr/>
        </p:nvSpPr>
        <p:spPr>
          <a:xfrm>
            <a:off x="8216899" y="1327877"/>
            <a:ext cx="1485901" cy="369332"/>
          </a:xfrm>
          <a:prstGeom prst="rect">
            <a:avLst/>
          </a:prstGeom>
          <a:solidFill>
            <a:srgbClr val="0070C0"/>
          </a:solidFill>
          <a:ln>
            <a:solidFill>
              <a:srgbClr val="0070C0"/>
            </a:solidFill>
          </a:ln>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Binary tree</a:t>
            </a:r>
          </a:p>
        </p:txBody>
      </p:sp>
      <p:sp>
        <p:nvSpPr>
          <p:cNvPr id="14" name="TextBox 13">
            <a:extLst>
              <a:ext uri="{FF2B5EF4-FFF2-40B4-BE49-F238E27FC236}">
                <a16:creationId xmlns:a16="http://schemas.microsoft.com/office/drawing/2014/main" id="{0A213EAD-DF3C-DF18-6AE7-6E6ECE429F0E}"/>
              </a:ext>
            </a:extLst>
          </p:cNvPr>
          <p:cNvSpPr txBox="1"/>
          <p:nvPr/>
        </p:nvSpPr>
        <p:spPr>
          <a:xfrm>
            <a:off x="2781298" y="3951177"/>
            <a:ext cx="1485901" cy="369332"/>
          </a:xfrm>
          <a:prstGeom prst="rect">
            <a:avLst/>
          </a:prstGeom>
          <a:solidFill>
            <a:srgbClr val="0070C0"/>
          </a:solidFill>
          <a:ln>
            <a:solidFill>
              <a:srgbClr val="0070C0"/>
            </a:solidFill>
          </a:ln>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No deps</a:t>
            </a:r>
          </a:p>
        </p:txBody>
      </p:sp>
      <p:sp>
        <p:nvSpPr>
          <p:cNvPr id="15" name="TextBox 14">
            <a:extLst>
              <a:ext uri="{FF2B5EF4-FFF2-40B4-BE49-F238E27FC236}">
                <a16:creationId xmlns:a16="http://schemas.microsoft.com/office/drawing/2014/main" id="{1DC36B1C-2DD0-AF9A-14E5-B9E90DDB69A3}"/>
              </a:ext>
            </a:extLst>
          </p:cNvPr>
          <p:cNvSpPr txBox="1"/>
          <p:nvPr/>
        </p:nvSpPr>
        <p:spPr>
          <a:xfrm>
            <a:off x="8216899" y="3951177"/>
            <a:ext cx="1485901" cy="369332"/>
          </a:xfrm>
          <a:prstGeom prst="rect">
            <a:avLst/>
          </a:prstGeom>
          <a:solidFill>
            <a:srgbClr val="0070C0"/>
          </a:solidFill>
          <a:ln>
            <a:solidFill>
              <a:srgbClr val="0070C0"/>
            </a:solidFill>
          </a:ln>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Random G</a:t>
            </a:r>
          </a:p>
        </p:txBody>
      </p:sp>
    </p:spTree>
    <p:extLst>
      <p:ext uri="{BB962C8B-B14F-4D97-AF65-F5344CB8AC3E}">
        <p14:creationId xmlns:p14="http://schemas.microsoft.com/office/powerpoint/2010/main" val="42214353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9F68F-3572-A501-969A-69027FCAC0C5}"/>
              </a:ext>
            </a:extLst>
          </p:cNvPr>
          <p:cNvSpPr>
            <a:spLocks noGrp="1"/>
          </p:cNvSpPr>
          <p:nvPr>
            <p:ph type="title"/>
          </p:nvPr>
        </p:nvSpPr>
        <p:spPr/>
        <p:txBody>
          <a:bodyPr/>
          <a:lstStyle/>
          <a:p>
            <a:r>
              <a:rPr lang="en-US" dirty="0"/>
              <a:t>Modern Hardware is Designed to Run in Parallel</a:t>
            </a:r>
          </a:p>
        </p:txBody>
      </p:sp>
      <p:sp>
        <p:nvSpPr>
          <p:cNvPr id="3" name="Content Placeholder 2">
            <a:extLst>
              <a:ext uri="{FF2B5EF4-FFF2-40B4-BE49-F238E27FC236}">
                <a16:creationId xmlns:a16="http://schemas.microsoft.com/office/drawing/2014/main" id="{9A0CBF6B-8FFD-67BF-41CE-3C988421EA9D}"/>
              </a:ext>
            </a:extLst>
          </p:cNvPr>
          <p:cNvSpPr>
            <a:spLocks noGrp="1"/>
          </p:cNvSpPr>
          <p:nvPr>
            <p:ph idx="1"/>
          </p:nvPr>
        </p:nvSpPr>
        <p:spPr>
          <a:xfrm>
            <a:off x="838200" y="1397527"/>
            <a:ext cx="5559121" cy="5200123"/>
          </a:xfrm>
        </p:spPr>
        <p:txBody>
          <a:bodyPr>
            <a:normAutofit/>
          </a:bodyPr>
          <a:lstStyle/>
          <a:p>
            <a:r>
              <a:rPr lang="en-US" b="1" dirty="0"/>
              <a:t>Intel Haswell microarchitecture</a:t>
            </a:r>
          </a:p>
          <a:p>
            <a:pPr lvl="1"/>
            <a:r>
              <a:rPr lang="en-US" dirty="0"/>
              <a:t>Released in June 2013</a:t>
            </a:r>
          </a:p>
          <a:p>
            <a:pPr lvl="1"/>
            <a:r>
              <a:rPr lang="en-US" dirty="0"/>
              <a:t>Typically comes with four cores</a:t>
            </a:r>
          </a:p>
          <a:p>
            <a:pPr lvl="1"/>
            <a:r>
              <a:rPr lang="en-US" dirty="0"/>
              <a:t>Has an integrated GPU</a:t>
            </a:r>
          </a:p>
          <a:p>
            <a:pPr lvl="1"/>
            <a:r>
              <a:rPr lang="en-US" dirty="0"/>
              <a:t>1.4 B transistors with 22 nm technology</a:t>
            </a:r>
          </a:p>
          <a:p>
            <a:pPr lvl="1"/>
            <a:r>
              <a:rPr lang="en-US" dirty="0"/>
              <a:t>Sophisticated design for ILP acceleration</a:t>
            </a:r>
          </a:p>
          <a:p>
            <a:pPr lvl="1"/>
            <a:r>
              <a:rPr lang="en-US" dirty="0"/>
              <a:t>Deep pipeline – 16 stages</a:t>
            </a:r>
          </a:p>
          <a:p>
            <a:r>
              <a:rPr lang="en-US" b="1" dirty="0"/>
              <a:t>Superscalar architecture</a:t>
            </a:r>
          </a:p>
          <a:p>
            <a:pPr lvl="1"/>
            <a:r>
              <a:rPr lang="en-US" dirty="0"/>
              <a:t>Can issue and complete multiple independent instructions per cycle</a:t>
            </a:r>
          </a:p>
          <a:p>
            <a:r>
              <a:rPr lang="en-US" b="1" dirty="0"/>
              <a:t>Supports hyper-threading tech (HTT)</a:t>
            </a:r>
          </a:p>
          <a:p>
            <a:pPr lvl="1"/>
            <a:r>
              <a:rPr lang="en-US" dirty="0"/>
              <a:t>Allows a single physical CPU core to appear as two logical processors to the OS</a:t>
            </a:r>
          </a:p>
        </p:txBody>
      </p:sp>
      <p:pic>
        <p:nvPicPr>
          <p:cNvPr id="4" name="Picture 3">
            <a:extLst>
              <a:ext uri="{FF2B5EF4-FFF2-40B4-BE49-F238E27FC236}">
                <a16:creationId xmlns:a16="http://schemas.microsoft.com/office/drawing/2014/main" id="{98DFF216-F4AB-2C92-8DE4-CDB1B5D15D79}"/>
              </a:ext>
            </a:extLst>
          </p:cNvPr>
          <p:cNvPicPr>
            <a:picLocks noChangeAspect="1"/>
          </p:cNvPicPr>
          <p:nvPr/>
        </p:nvPicPr>
        <p:blipFill>
          <a:blip r:embed="rId3"/>
          <a:stretch>
            <a:fillRect/>
          </a:stretch>
        </p:blipFill>
        <p:spPr>
          <a:xfrm>
            <a:off x="6397322" y="1477382"/>
            <a:ext cx="4956478" cy="2048434"/>
          </a:xfrm>
          <a:prstGeom prst="rect">
            <a:avLst/>
          </a:prstGeom>
        </p:spPr>
      </p:pic>
      <p:pic>
        <p:nvPicPr>
          <p:cNvPr id="5" name="Picture 2">
            <a:extLst>
              <a:ext uri="{FF2B5EF4-FFF2-40B4-BE49-F238E27FC236}">
                <a16:creationId xmlns:a16="http://schemas.microsoft.com/office/drawing/2014/main" id="{87EBEF53-A77B-A153-FB60-D428C0F3295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283" r="16092"/>
          <a:stretch/>
        </p:blipFill>
        <p:spPr bwMode="auto">
          <a:xfrm>
            <a:off x="6397322" y="3847660"/>
            <a:ext cx="2603296" cy="258182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115F338B-CB58-E76E-A6FF-1C8CFCD5544E}"/>
              </a:ext>
            </a:extLst>
          </p:cNvPr>
          <p:cNvPicPr>
            <a:picLocks noChangeAspect="1"/>
          </p:cNvPicPr>
          <p:nvPr/>
        </p:nvPicPr>
        <p:blipFill>
          <a:blip r:embed="rId5"/>
          <a:stretch>
            <a:fillRect/>
          </a:stretch>
        </p:blipFill>
        <p:spPr>
          <a:xfrm>
            <a:off x="9185875" y="3826267"/>
            <a:ext cx="2167925" cy="2603217"/>
          </a:xfrm>
          <a:prstGeom prst="rect">
            <a:avLst/>
          </a:prstGeom>
        </p:spPr>
      </p:pic>
      <p:sp>
        <p:nvSpPr>
          <p:cNvPr id="7" name="Rectangular Callout 6">
            <a:extLst>
              <a:ext uri="{FF2B5EF4-FFF2-40B4-BE49-F238E27FC236}">
                <a16:creationId xmlns:a16="http://schemas.microsoft.com/office/drawing/2014/main" id="{B3B384FD-10FB-BA82-6538-5BAE684E9CC7}"/>
              </a:ext>
            </a:extLst>
          </p:cNvPr>
          <p:cNvSpPr/>
          <p:nvPr/>
        </p:nvSpPr>
        <p:spPr>
          <a:xfrm>
            <a:off x="838199" y="5758542"/>
            <a:ext cx="5373866" cy="670941"/>
          </a:xfrm>
          <a:prstGeom prst="wedgeRectCallout">
            <a:avLst>
              <a:gd name="adj1" fmla="val 23460"/>
              <a:gd name="adj2" fmla="val -67134"/>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If you don’t do parallel programming, you are not utilizing your hardware efficiently …</a:t>
            </a:r>
          </a:p>
        </p:txBody>
      </p:sp>
    </p:spTree>
    <p:extLst>
      <p:ext uri="{BB962C8B-B14F-4D97-AF65-F5344CB8AC3E}">
        <p14:creationId xmlns:p14="http://schemas.microsoft.com/office/powerpoint/2010/main" val="459766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882C3-4E46-A9D5-68F3-37949A9F24EF}"/>
              </a:ext>
            </a:extLst>
          </p:cNvPr>
          <p:cNvSpPr>
            <a:spLocks noGrp="1"/>
          </p:cNvSpPr>
          <p:nvPr>
            <p:ph type="title"/>
          </p:nvPr>
        </p:nvSpPr>
        <p:spPr/>
        <p:txBody>
          <a:bodyPr/>
          <a:lstStyle/>
          <a:p>
            <a:r>
              <a:rPr lang="en-US" dirty="0"/>
              <a:t>Ease of Use of </a:t>
            </a:r>
            <a:r>
              <a:rPr lang="en-US" dirty="0" err="1"/>
              <a:t>AsyncTask</a:t>
            </a:r>
            <a:endParaRPr lang="en-US" dirty="0"/>
          </a:p>
        </p:txBody>
      </p:sp>
      <p:sp>
        <p:nvSpPr>
          <p:cNvPr id="3" name="Content Placeholder 2">
            <a:extLst>
              <a:ext uri="{FF2B5EF4-FFF2-40B4-BE49-F238E27FC236}">
                <a16:creationId xmlns:a16="http://schemas.microsoft.com/office/drawing/2014/main" id="{9C76CFEB-1178-EBF5-BB80-09FF546E2979}"/>
              </a:ext>
            </a:extLst>
          </p:cNvPr>
          <p:cNvSpPr>
            <a:spLocks noGrp="1"/>
          </p:cNvSpPr>
          <p:nvPr>
            <p:ph idx="1"/>
          </p:nvPr>
        </p:nvSpPr>
        <p:spPr/>
        <p:txBody>
          <a:bodyPr/>
          <a:lstStyle/>
          <a:p>
            <a:r>
              <a:rPr lang="en-US" b="1" dirty="0"/>
              <a:t>Surveyed 300+ graduate students in my HPC course at UW-Madison </a:t>
            </a:r>
          </a:p>
          <a:p>
            <a:pPr lvl="1"/>
            <a:r>
              <a:rPr lang="en-US" dirty="0"/>
              <a:t>Asked students to finish four microbenchmarks using five DTGP models</a:t>
            </a:r>
          </a:p>
          <a:p>
            <a:pPr lvl="1"/>
            <a:r>
              <a:rPr lang="en-US" dirty="0"/>
              <a:t>Rated each library in 1–10 (the higher the better) by the end of this programming assignment</a:t>
            </a:r>
          </a:p>
        </p:txBody>
      </p:sp>
      <p:graphicFrame>
        <p:nvGraphicFramePr>
          <p:cNvPr id="4" name="Chart 3">
            <a:extLst>
              <a:ext uri="{FF2B5EF4-FFF2-40B4-BE49-F238E27FC236}">
                <a16:creationId xmlns:a16="http://schemas.microsoft.com/office/drawing/2014/main" id="{EA843A57-456D-11DE-5505-E5D90127297F}"/>
              </a:ext>
            </a:extLst>
          </p:cNvPr>
          <p:cNvGraphicFramePr/>
          <p:nvPr>
            <p:extLst>
              <p:ext uri="{D42A27DB-BD31-4B8C-83A1-F6EECF244321}">
                <p14:modId xmlns:p14="http://schemas.microsoft.com/office/powerpoint/2010/main" val="52945432"/>
              </p:ext>
            </p:extLst>
          </p:nvPr>
        </p:nvGraphicFramePr>
        <p:xfrm>
          <a:off x="838200" y="2591286"/>
          <a:ext cx="10515600" cy="3921577"/>
        </p:xfrm>
        <a:graphic>
          <a:graphicData uri="http://schemas.openxmlformats.org/drawingml/2006/chart">
            <c:chart xmlns:c="http://schemas.openxmlformats.org/drawingml/2006/chart" xmlns:r="http://schemas.openxmlformats.org/officeDocument/2006/relationships" r:id="rId3"/>
          </a:graphicData>
        </a:graphic>
      </p:graphicFrame>
      <p:sp>
        <p:nvSpPr>
          <p:cNvPr id="5" name="Rectangular Callout 4">
            <a:extLst>
              <a:ext uri="{FF2B5EF4-FFF2-40B4-BE49-F238E27FC236}">
                <a16:creationId xmlns:a16="http://schemas.microsoft.com/office/drawing/2014/main" id="{400C030F-8742-A6D4-D742-6F5777C9F9F5}"/>
              </a:ext>
            </a:extLst>
          </p:cNvPr>
          <p:cNvSpPr/>
          <p:nvPr/>
        </p:nvSpPr>
        <p:spPr>
          <a:xfrm>
            <a:off x="6555403" y="2493654"/>
            <a:ext cx="4798397" cy="701455"/>
          </a:xfrm>
          <a:prstGeom prst="wedgeRectCallout">
            <a:avLst>
              <a:gd name="adj1" fmla="val 32698"/>
              <a:gd name="adj2" fmla="val 95993"/>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Most students have hard time programming the random graph especially using OpenMP</a:t>
            </a:r>
          </a:p>
        </p:txBody>
      </p:sp>
      <p:sp>
        <p:nvSpPr>
          <p:cNvPr id="6" name="Rectangular Callout 5">
            <a:extLst>
              <a:ext uri="{FF2B5EF4-FFF2-40B4-BE49-F238E27FC236}">
                <a16:creationId xmlns:a16="http://schemas.microsoft.com/office/drawing/2014/main" id="{6102E423-6812-E925-9631-03B3341FD8DD}"/>
              </a:ext>
            </a:extLst>
          </p:cNvPr>
          <p:cNvSpPr/>
          <p:nvPr/>
        </p:nvSpPr>
        <p:spPr>
          <a:xfrm>
            <a:off x="1471773" y="2493654"/>
            <a:ext cx="4798398" cy="701455"/>
          </a:xfrm>
          <a:prstGeom prst="wedgeRectCallout">
            <a:avLst>
              <a:gd name="adj1" fmla="val 12218"/>
              <a:gd name="adj2" fmla="val 61852"/>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Most students can complete the assignments using </a:t>
            </a:r>
            <a:r>
              <a:rPr lang="en-US" dirty="0" err="1">
                <a:latin typeface="Arial" panose="020B0604020202020204" pitchFamily="34" charset="0"/>
                <a:cs typeface="Arial" panose="020B0604020202020204" pitchFamily="34" charset="0"/>
              </a:rPr>
              <a:t>AsyncTask</a:t>
            </a:r>
            <a:r>
              <a:rPr lang="en-US" dirty="0">
                <a:latin typeface="Arial" panose="020B0604020202020204" pitchFamily="34" charset="0"/>
                <a:cs typeface="Arial" panose="020B0604020202020204" pitchFamily="34" charset="0"/>
              </a:rPr>
              <a:t> and </a:t>
            </a:r>
            <a:r>
              <a:rPr lang="en-US" dirty="0">
                <a:latin typeface="Consolas" panose="020B0609020204030204" pitchFamily="49" charset="0"/>
                <a:cs typeface="Consolas" panose="020B0609020204030204" pitchFamily="49" charset="0"/>
              </a:rPr>
              <a:t>std::async</a:t>
            </a:r>
          </a:p>
        </p:txBody>
      </p:sp>
    </p:spTree>
    <p:extLst>
      <p:ext uri="{BB962C8B-B14F-4D97-AF65-F5344CB8AC3E}">
        <p14:creationId xmlns:p14="http://schemas.microsoft.com/office/powerpoint/2010/main" val="20300451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E4789D-1290-030E-60A7-E9D404550E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846D36-0508-78C1-E494-84C116A2653E}"/>
              </a:ext>
            </a:extLst>
          </p:cNvPr>
          <p:cNvSpPr>
            <a:spLocks noGrp="1"/>
          </p:cNvSpPr>
          <p:nvPr>
            <p:ph type="title"/>
          </p:nvPr>
        </p:nvSpPr>
        <p:spPr/>
        <p:txBody>
          <a:bodyPr/>
          <a:lstStyle/>
          <a:p>
            <a:r>
              <a:rPr lang="en-US" dirty="0"/>
              <a:t>Real-world Application: Static Timing Analysis (STA)</a:t>
            </a:r>
            <a:endParaRPr lang="en-US" baseline="30000" dirty="0"/>
          </a:p>
        </p:txBody>
      </p:sp>
      <p:pic>
        <p:nvPicPr>
          <p:cNvPr id="8" name="Picture 7" descr="A graph of numbers and a number of threads&#10;&#10;AI-generated content may be incorrect.">
            <a:extLst>
              <a:ext uri="{FF2B5EF4-FFF2-40B4-BE49-F238E27FC236}">
                <a16:creationId xmlns:a16="http://schemas.microsoft.com/office/drawing/2014/main" id="{C3FD9A4F-CBFA-2B24-9623-C879ADEE8F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4091505"/>
            <a:ext cx="5191384" cy="2323509"/>
          </a:xfrm>
          <a:prstGeom prst="rect">
            <a:avLst/>
          </a:prstGeom>
        </p:spPr>
      </p:pic>
      <p:pic>
        <p:nvPicPr>
          <p:cNvPr id="16" name="Picture 15" descr="A graph of numbers and a number of threads&#10;&#10;AI-generated content may be incorrect.">
            <a:extLst>
              <a:ext uri="{FF2B5EF4-FFF2-40B4-BE49-F238E27FC236}">
                <a16:creationId xmlns:a16="http://schemas.microsoft.com/office/drawing/2014/main" id="{DE5E621E-CDD3-6142-D9CD-021144268D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4087" y="4091505"/>
            <a:ext cx="5259713" cy="2346641"/>
          </a:xfrm>
          <a:prstGeom prst="rect">
            <a:avLst/>
          </a:prstGeom>
        </p:spPr>
      </p:pic>
      <p:sp>
        <p:nvSpPr>
          <p:cNvPr id="17" name="Content Placeholder 337">
            <a:extLst>
              <a:ext uri="{FF2B5EF4-FFF2-40B4-BE49-F238E27FC236}">
                <a16:creationId xmlns:a16="http://schemas.microsoft.com/office/drawing/2014/main" id="{2DE9E6B8-D55F-AE4D-4517-26922664FC30}"/>
              </a:ext>
            </a:extLst>
          </p:cNvPr>
          <p:cNvSpPr txBox="1">
            <a:spLocks/>
          </p:cNvSpPr>
          <p:nvPr/>
        </p:nvSpPr>
        <p:spPr>
          <a:xfrm>
            <a:off x="838200" y="1400345"/>
            <a:ext cx="10515600" cy="52546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200" b="1" dirty="0"/>
              <a:t>Implemented task-parallel STA</a:t>
            </a:r>
            <a:r>
              <a:rPr lang="en-US" sz="2200" b="1" baseline="30000" dirty="0"/>
              <a:t>1</a:t>
            </a:r>
            <a:r>
              <a:rPr lang="en-US" sz="2200" b="1" dirty="0"/>
              <a:t> using </a:t>
            </a:r>
            <a:r>
              <a:rPr lang="en-US" sz="2200" b="1" dirty="0" err="1"/>
              <a:t>AsyncTask</a:t>
            </a:r>
            <a:endParaRPr lang="en-US" sz="2200" b="1" dirty="0"/>
          </a:p>
          <a:p>
            <a:pPr lvl="1" algn="just"/>
            <a:r>
              <a:rPr lang="en-US" sz="1800" dirty="0"/>
              <a:t>Models the timing propagation as a dynamic task graph</a:t>
            </a:r>
          </a:p>
          <a:p>
            <a:pPr lvl="1" algn="just"/>
            <a:r>
              <a:rPr lang="en-US" sz="1800" dirty="0"/>
              <a:t>Propagates timing data from inputs to outputs</a:t>
            </a:r>
            <a:endParaRPr lang="en-US" sz="2200" b="1" dirty="0"/>
          </a:p>
          <a:p>
            <a:pPr algn="just"/>
            <a:r>
              <a:rPr lang="en-US" sz="2200" b="1" dirty="0"/>
              <a:t>Evaluated on four industrial circuit graphs</a:t>
            </a:r>
          </a:p>
          <a:p>
            <a:pPr lvl="1" algn="just"/>
            <a:r>
              <a:rPr lang="en-US" sz="1800" dirty="0" err="1"/>
              <a:t>aes_core</a:t>
            </a:r>
            <a:r>
              <a:rPr lang="en-US" sz="1800" dirty="0"/>
              <a:t>: 66,751 tasks and 86,446 dependencies </a:t>
            </a:r>
          </a:p>
          <a:p>
            <a:pPr lvl="1" algn="just"/>
            <a:r>
              <a:rPr lang="en-US" sz="1800" dirty="0" err="1"/>
              <a:t>des_perf</a:t>
            </a:r>
            <a:r>
              <a:rPr lang="en-US" sz="1800" dirty="0"/>
              <a:t>: 303,690 tasks and 387,291 dependencies</a:t>
            </a:r>
          </a:p>
          <a:p>
            <a:pPr lvl="1" algn="just"/>
            <a:r>
              <a:rPr lang="en-US" sz="1800" dirty="0" err="1"/>
              <a:t>vga_lcd</a:t>
            </a:r>
            <a:r>
              <a:rPr lang="en-US" sz="1800" dirty="0"/>
              <a:t>: 397,809 tasks and 498,863 dependencies</a:t>
            </a:r>
          </a:p>
          <a:p>
            <a:pPr lvl="1" algn="just"/>
            <a:r>
              <a:rPr lang="en-US" sz="1800" dirty="0"/>
              <a:t>leon2: 4,328,255 tasks and 7,984,262 dependencies</a:t>
            </a:r>
          </a:p>
        </p:txBody>
      </p:sp>
      <p:pic>
        <p:nvPicPr>
          <p:cNvPr id="23" name="Picture 4">
            <a:extLst>
              <a:ext uri="{FF2B5EF4-FFF2-40B4-BE49-F238E27FC236}">
                <a16:creationId xmlns:a16="http://schemas.microsoft.com/office/drawing/2014/main" id="{DC38DFD7-D0EE-304D-9FBC-CD99D891B170}"/>
              </a:ext>
            </a:extLst>
          </p:cNvPr>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115695" y="2319024"/>
            <a:ext cx="4238106" cy="1629961"/>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a:extLst>
              <a:ext uri="{FF2B5EF4-FFF2-40B4-BE49-F238E27FC236}">
                <a16:creationId xmlns:a16="http://schemas.microsoft.com/office/drawing/2014/main" id="{3F3BA1F9-AD3C-0B63-E91D-4E5FDBC3406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63545" y="1513526"/>
            <a:ext cx="2467706" cy="518282"/>
          </a:xfrm>
          <a:prstGeom prst="rect">
            <a:avLst/>
          </a:prstGeom>
          <a:noFill/>
          <a:extLst>
            <a:ext uri="{909E8E84-426E-40DD-AFC4-6F175D3DCCD1}">
              <a14:hiddenFill xmlns:a14="http://schemas.microsoft.com/office/drawing/2010/main">
                <a:solidFill>
                  <a:srgbClr val="FFFFFF"/>
                </a:solidFill>
              </a14:hiddenFill>
            </a:ext>
          </a:extLst>
        </p:spPr>
      </p:pic>
      <p:sp>
        <p:nvSpPr>
          <p:cNvPr id="25" name="Rounded Rectangle 24">
            <a:extLst>
              <a:ext uri="{FF2B5EF4-FFF2-40B4-BE49-F238E27FC236}">
                <a16:creationId xmlns:a16="http://schemas.microsoft.com/office/drawing/2014/main" id="{1FADC917-A4DE-3CFB-B56F-CE9622F44274}"/>
              </a:ext>
            </a:extLst>
          </p:cNvPr>
          <p:cNvSpPr/>
          <p:nvPr/>
        </p:nvSpPr>
        <p:spPr>
          <a:xfrm>
            <a:off x="8838870" y="1427159"/>
            <a:ext cx="2514930" cy="676956"/>
          </a:xfrm>
          <a:prstGeom prst="roundRect">
            <a:avLst/>
          </a:prstGeom>
          <a:no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C38C8706-EC5B-517F-0D6A-3D269EC93F59}"/>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Tsung-Wei Huang, et al, “</a:t>
            </a:r>
            <a:r>
              <a:rPr lang="en-US" sz="1200" dirty="0" err="1">
                <a:latin typeface="Arial" panose="020B0604020202020204" pitchFamily="34" charset="0"/>
                <a:cs typeface="Arial" panose="020B0604020202020204" pitchFamily="34" charset="0"/>
              </a:rPr>
              <a:t>OpenTimer</a:t>
            </a:r>
            <a:r>
              <a:rPr lang="en-US" sz="1200" dirty="0">
                <a:latin typeface="Arial" panose="020B0604020202020204" pitchFamily="34" charset="0"/>
                <a:cs typeface="Arial" panose="020B0604020202020204" pitchFamily="34" charset="0"/>
              </a:rPr>
              <a:t> v2: A New Parallel Incremental Timing Analysis Engine,” </a:t>
            </a:r>
            <a:r>
              <a:rPr lang="en-US" sz="1200" i="1" dirty="0">
                <a:latin typeface="Arial" panose="020B0604020202020204" pitchFamily="34" charset="0"/>
                <a:cs typeface="Arial" panose="020B0604020202020204" pitchFamily="34" charset="0"/>
              </a:rPr>
              <a:t>IEEE TCAD</a:t>
            </a:r>
            <a:r>
              <a:rPr lang="en-US" sz="1200" dirty="0">
                <a:latin typeface="Arial" panose="020B0604020202020204" pitchFamily="34" charset="0"/>
                <a:cs typeface="Arial" panose="020B0604020202020204" pitchFamily="34" charset="0"/>
              </a:rPr>
              <a:t>, 2022</a:t>
            </a:r>
          </a:p>
        </p:txBody>
      </p:sp>
      <p:sp>
        <p:nvSpPr>
          <p:cNvPr id="4" name="Down Arrow 3">
            <a:extLst>
              <a:ext uri="{FF2B5EF4-FFF2-40B4-BE49-F238E27FC236}">
                <a16:creationId xmlns:a16="http://schemas.microsoft.com/office/drawing/2014/main" id="{87F68E49-B765-A9BC-3817-6BC1F2BC152C}"/>
              </a:ext>
            </a:extLst>
          </p:cNvPr>
          <p:cNvSpPr/>
          <p:nvPr/>
        </p:nvSpPr>
        <p:spPr>
          <a:xfrm>
            <a:off x="10746769" y="2229492"/>
            <a:ext cx="328773" cy="452063"/>
          </a:xfrm>
          <a:prstGeom prst="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solidFill>
                <a:sysClr val="windowText" lastClr="000000"/>
              </a:solidFill>
            </a:endParaRPr>
          </a:p>
        </p:txBody>
      </p:sp>
    </p:spTree>
    <p:extLst>
      <p:ext uri="{BB962C8B-B14F-4D97-AF65-F5344CB8AC3E}">
        <p14:creationId xmlns:p14="http://schemas.microsoft.com/office/powerpoint/2010/main" val="29141576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E4DE6-9381-9E2A-74B2-B64B4AF14E93}"/>
              </a:ext>
            </a:extLst>
          </p:cNvPr>
          <p:cNvSpPr>
            <a:spLocks noGrp="1"/>
          </p:cNvSpPr>
          <p:nvPr>
            <p:ph type="title"/>
          </p:nvPr>
        </p:nvSpPr>
        <p:spPr/>
        <p:txBody>
          <a:bodyPr/>
          <a:lstStyle/>
          <a:p>
            <a:r>
              <a:rPr lang="en-US" dirty="0"/>
              <a:t>Runtime Comparison: STGP</a:t>
            </a:r>
            <a:r>
              <a:rPr lang="en-US" baseline="30000" dirty="0"/>
              <a:t>1</a:t>
            </a:r>
            <a:r>
              <a:rPr lang="en-US" dirty="0"/>
              <a:t> vs DTGP</a:t>
            </a:r>
          </a:p>
        </p:txBody>
      </p:sp>
      <p:pic>
        <p:nvPicPr>
          <p:cNvPr id="5" name="Content Placeholder 4">
            <a:extLst>
              <a:ext uri="{FF2B5EF4-FFF2-40B4-BE49-F238E27FC236}">
                <a16:creationId xmlns:a16="http://schemas.microsoft.com/office/drawing/2014/main" id="{B072C6DA-2DED-C4AF-C343-67B9D8226792}"/>
              </a:ext>
            </a:extLst>
          </p:cNvPr>
          <p:cNvPicPr>
            <a:picLocks noGrp="1" noChangeAspect="1"/>
          </p:cNvPicPr>
          <p:nvPr>
            <p:ph idx="1"/>
          </p:nvPr>
        </p:nvPicPr>
        <p:blipFill>
          <a:blip r:embed="rId3"/>
          <a:stretch>
            <a:fillRect/>
          </a:stretch>
        </p:blipFill>
        <p:spPr>
          <a:xfrm>
            <a:off x="838200" y="1424485"/>
            <a:ext cx="10515600" cy="5067300"/>
          </a:xfrm>
          <a:prstGeom prst="rect">
            <a:avLst/>
          </a:prstGeom>
        </p:spPr>
      </p:pic>
      <p:sp>
        <p:nvSpPr>
          <p:cNvPr id="6" name="Rectangular Callout 5">
            <a:extLst>
              <a:ext uri="{FF2B5EF4-FFF2-40B4-BE49-F238E27FC236}">
                <a16:creationId xmlns:a16="http://schemas.microsoft.com/office/drawing/2014/main" id="{4FAD0647-FAF4-D313-4360-64E5AFFA8F9A}"/>
              </a:ext>
            </a:extLst>
          </p:cNvPr>
          <p:cNvSpPr/>
          <p:nvPr/>
        </p:nvSpPr>
        <p:spPr>
          <a:xfrm>
            <a:off x="4659087" y="2607317"/>
            <a:ext cx="3065890" cy="1520402"/>
          </a:xfrm>
          <a:prstGeom prst="wedgeRectCallout">
            <a:avLst>
              <a:gd name="adj1" fmla="val 57592"/>
              <a:gd name="adj2" fmla="val -25455"/>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In STGP, building the task graph is typically done in just one thread and does not overlap with the task graph execution</a:t>
            </a:r>
          </a:p>
        </p:txBody>
      </p:sp>
      <p:sp>
        <p:nvSpPr>
          <p:cNvPr id="7" name="Rectangular Callout 6">
            <a:extLst>
              <a:ext uri="{FF2B5EF4-FFF2-40B4-BE49-F238E27FC236}">
                <a16:creationId xmlns:a16="http://schemas.microsoft.com/office/drawing/2014/main" id="{152B394F-4380-C22F-81F5-89C3C5D6424B}"/>
              </a:ext>
            </a:extLst>
          </p:cNvPr>
          <p:cNvSpPr/>
          <p:nvPr/>
        </p:nvSpPr>
        <p:spPr>
          <a:xfrm>
            <a:off x="2738321" y="4457512"/>
            <a:ext cx="3662479" cy="978178"/>
          </a:xfrm>
          <a:prstGeom prst="wedgeRectCallout">
            <a:avLst>
              <a:gd name="adj1" fmla="val -54509"/>
              <a:gd name="adj2" fmla="val -25973"/>
            </a:avLst>
          </a:prstGeom>
          <a:solidFill>
            <a:schemeClr val="accent2">
              <a:lumMod val="75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However, when graphs are small, the scheduling overhead of DTGP outweighs this overlap advantage</a:t>
            </a:r>
          </a:p>
        </p:txBody>
      </p:sp>
      <p:sp>
        <p:nvSpPr>
          <p:cNvPr id="3" name="TextBox 2">
            <a:extLst>
              <a:ext uri="{FF2B5EF4-FFF2-40B4-BE49-F238E27FC236}">
                <a16:creationId xmlns:a16="http://schemas.microsoft.com/office/drawing/2014/main" id="{20F31306-0928-844C-5D76-FAB42196C0FF}"/>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T.-W. Huang, et. al, “Taskflow: A Lightweight Parallel and Heterogeneous Task Graph Computing System,” </a:t>
            </a:r>
            <a:r>
              <a:rPr lang="en-US" sz="1200" i="1" dirty="0">
                <a:latin typeface="Arial" panose="020B0604020202020204" pitchFamily="34" charset="0"/>
                <a:cs typeface="Arial" panose="020B0604020202020204" pitchFamily="34" charset="0"/>
              </a:rPr>
              <a:t>IEEE TPDS</a:t>
            </a:r>
            <a:r>
              <a:rPr lang="en-US" sz="1200" dirty="0">
                <a:latin typeface="Arial" panose="020B0604020202020204" pitchFamily="34" charset="0"/>
                <a:cs typeface="Arial" panose="020B0604020202020204" pitchFamily="34" charset="0"/>
              </a:rPr>
              <a:t>, 2022</a:t>
            </a:r>
          </a:p>
        </p:txBody>
      </p:sp>
    </p:spTree>
    <p:extLst>
      <p:ext uri="{BB962C8B-B14F-4D97-AF65-F5344CB8AC3E}">
        <p14:creationId xmlns:p14="http://schemas.microsoft.com/office/powerpoint/2010/main" val="2305536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95AC7B-D1D8-B24D-F81D-3820578BA6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2CC4D3-1CC1-4364-0F6B-7D963A0C59D0}"/>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25847895-F01B-3AC7-7570-A47042648387}"/>
              </a:ext>
            </a:extLst>
          </p:cNvPr>
          <p:cNvSpPr>
            <a:spLocks noGrp="1"/>
          </p:cNvSpPr>
          <p:nvPr>
            <p:ph idx="1"/>
          </p:nvPr>
        </p:nvSpPr>
        <p:spPr/>
        <p:txBody>
          <a:bodyPr/>
          <a:lstStyle/>
          <a:p>
            <a:r>
              <a:rPr lang="en-US" b="1" dirty="0"/>
              <a:t>Understand the importance of asynchronous tasking with dependencies</a:t>
            </a:r>
          </a:p>
          <a:p>
            <a:r>
              <a:rPr lang="en-US" b="1" dirty="0"/>
              <a:t>Recognize the limitations of existing asynchronous tasking models</a:t>
            </a:r>
          </a:p>
          <a:p>
            <a:r>
              <a:rPr lang="en-US" b="1" dirty="0"/>
              <a:t>Introduce a new dynamic task graph programming model called </a:t>
            </a:r>
            <a:r>
              <a:rPr lang="en-US" b="1" dirty="0" err="1"/>
              <a:t>AsyncTask</a:t>
            </a:r>
            <a:endParaRPr lang="en-US" b="1" dirty="0"/>
          </a:p>
          <a:p>
            <a:r>
              <a:rPr lang="en-US" b="1" dirty="0"/>
              <a:t>Overcome the scheduling challenges to support the model</a:t>
            </a:r>
          </a:p>
          <a:p>
            <a:r>
              <a:rPr lang="en-US" b="1" dirty="0"/>
              <a:t>Demonstrate the efficiency of </a:t>
            </a:r>
            <a:r>
              <a:rPr lang="en-US" b="1" dirty="0" err="1"/>
              <a:t>AsyncTask</a:t>
            </a:r>
            <a:endParaRPr lang="en-US" b="1" dirty="0"/>
          </a:p>
          <a:p>
            <a:r>
              <a:rPr lang="en-US" b="1" dirty="0">
                <a:solidFill>
                  <a:srgbClr val="FF0000"/>
                </a:solidFill>
              </a:rPr>
              <a:t>Conclude the talk</a:t>
            </a:r>
          </a:p>
        </p:txBody>
      </p:sp>
    </p:spTree>
    <p:extLst>
      <p:ext uri="{BB962C8B-B14F-4D97-AF65-F5344CB8AC3E}">
        <p14:creationId xmlns:p14="http://schemas.microsoft.com/office/powerpoint/2010/main" val="3973965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D544A-16F4-8A92-C2E4-659E093BBF97}"/>
              </a:ext>
            </a:extLst>
          </p:cNvPr>
          <p:cNvSpPr>
            <a:spLocks noGrp="1"/>
          </p:cNvSpPr>
          <p:nvPr>
            <p:ph type="title"/>
          </p:nvPr>
        </p:nvSpPr>
        <p:spPr/>
        <p:txBody>
          <a:bodyPr>
            <a:normAutofit/>
          </a:bodyPr>
          <a:lstStyle/>
          <a:p>
            <a:r>
              <a:rPr lang="en-US" dirty="0"/>
              <a:t>Everything has been Integrated to Taskflow</a:t>
            </a:r>
            <a:r>
              <a:rPr lang="en-US" baseline="30000" dirty="0"/>
              <a:t>1</a:t>
            </a:r>
          </a:p>
        </p:txBody>
      </p:sp>
      <p:sp>
        <p:nvSpPr>
          <p:cNvPr id="3" name="Content Placeholder 2">
            <a:extLst>
              <a:ext uri="{FF2B5EF4-FFF2-40B4-BE49-F238E27FC236}">
                <a16:creationId xmlns:a16="http://schemas.microsoft.com/office/drawing/2014/main" id="{28676739-C166-32AA-4CEC-9DC7FC73C05C}"/>
              </a:ext>
            </a:extLst>
          </p:cNvPr>
          <p:cNvSpPr>
            <a:spLocks noGrp="1"/>
          </p:cNvSpPr>
          <p:nvPr>
            <p:ph idx="1"/>
          </p:nvPr>
        </p:nvSpPr>
        <p:spPr>
          <a:xfrm>
            <a:off x="838200" y="1400345"/>
            <a:ext cx="10515600" cy="4909887"/>
          </a:xfrm>
        </p:spPr>
        <p:txBody>
          <a:bodyPr>
            <a:normAutofit/>
          </a:bodyPr>
          <a:lstStyle/>
          <a:p>
            <a:r>
              <a:rPr lang="en-US" b="1" dirty="0"/>
              <a:t>Taskflow is a header-only C++ library for task-parallel programming</a:t>
            </a:r>
          </a:p>
          <a:p>
            <a:pPr lvl="1"/>
            <a:r>
              <a:rPr lang="en-US" dirty="0"/>
              <a:t>Started in 2018 to help DARPA parallelize critical design automation workloads</a:t>
            </a:r>
          </a:p>
          <a:p>
            <a:r>
              <a:rPr lang="en-US" b="1" dirty="0"/>
              <a:t>Using </a:t>
            </a:r>
            <a:r>
              <a:rPr lang="en-US" b="1" dirty="0" err="1"/>
              <a:t>AsyncTask</a:t>
            </a:r>
            <a:r>
              <a:rPr lang="en-US" b="1" dirty="0"/>
              <a:t> is very easy</a:t>
            </a:r>
          </a:p>
        </p:txBody>
      </p:sp>
      <p:sp>
        <p:nvSpPr>
          <p:cNvPr id="4" name="Rectangle 3">
            <a:extLst>
              <a:ext uri="{FF2B5EF4-FFF2-40B4-BE49-F238E27FC236}">
                <a16:creationId xmlns:a16="http://schemas.microsoft.com/office/drawing/2014/main" id="{586E794B-F771-2963-ABF5-AD269777DF83}"/>
              </a:ext>
            </a:extLst>
          </p:cNvPr>
          <p:cNvSpPr/>
          <p:nvPr/>
        </p:nvSpPr>
        <p:spPr>
          <a:xfrm>
            <a:off x="838200" y="2722403"/>
            <a:ext cx="10515600" cy="3477875"/>
          </a:xfrm>
          <a:prstGeom prst="rect">
            <a:avLst/>
          </a:prstGeom>
          <a:ln w="12700">
            <a:solidFill>
              <a:schemeClr val="tx1"/>
            </a:solidFill>
            <a:prstDash val="dash"/>
          </a:ln>
        </p:spPr>
        <p:txBody>
          <a:bodyPr wrap="square">
            <a:spAutoFit/>
          </a:bodyPr>
          <a:lstStyle/>
          <a:p>
            <a:r>
              <a:rPr lang="en-US" sz="2000" dirty="0">
                <a:solidFill>
                  <a:srgbClr val="669900"/>
                </a:solidFill>
                <a:latin typeface="Arial" panose="020B0604020202020204" pitchFamily="34" charset="0"/>
                <a:cs typeface="Arial" panose="020B0604020202020204" pitchFamily="34" charset="0"/>
              </a:rPr>
              <a:t># clone the Taskflow project </a:t>
            </a:r>
            <a:endParaRPr lang="en-US" sz="2000" dirty="0">
              <a:solidFill>
                <a:srgbClr val="990055"/>
              </a:solidFill>
              <a:latin typeface="Arial" panose="020B0604020202020204" pitchFamily="34" charset="0"/>
              <a:cs typeface="Arial" panose="020B0604020202020204" pitchFamily="34" charset="0"/>
            </a:endParaRPr>
          </a:p>
          <a:p>
            <a:r>
              <a:rPr lang="en-US" sz="2000" dirty="0">
                <a:solidFill>
                  <a:srgbClr val="990055"/>
                </a:solidFill>
                <a:latin typeface="Consolas" panose="020B0609020204030204" pitchFamily="49" charset="0"/>
                <a:cs typeface="Consolas" panose="020B0609020204030204" pitchFamily="49" charset="0"/>
              </a:rPr>
              <a:t>~$</a:t>
            </a:r>
            <a:r>
              <a:rPr lang="en-US" sz="2000" dirty="0">
                <a:latin typeface="Consolas" panose="020B0609020204030204" pitchFamily="49" charset="0"/>
                <a:cs typeface="Consolas" panose="020B0609020204030204" pitchFamily="49" charset="0"/>
              </a:rPr>
              <a:t> git clone </a:t>
            </a:r>
            <a:r>
              <a:rPr lang="en-US" sz="2000" dirty="0">
                <a:latin typeface="Consolas" panose="020B0609020204030204" pitchFamily="49" charset="0"/>
                <a:cs typeface="Consolas" panose="020B0609020204030204" pitchFamily="49" charset="0"/>
                <a:hlinkClick r:id="rId3"/>
              </a:rPr>
              <a:t>https://github.com/taskflow/taskflow.git</a:t>
            </a:r>
            <a:endParaRPr lang="en-US" sz="2000" dirty="0">
              <a:latin typeface="Consolas" panose="020B0609020204030204" pitchFamily="49" charset="0"/>
              <a:cs typeface="Consolas" panose="020B0609020204030204" pitchFamily="49" charset="0"/>
            </a:endParaRPr>
          </a:p>
          <a:p>
            <a:r>
              <a:rPr lang="en-US" sz="2000" dirty="0">
                <a:solidFill>
                  <a:srgbClr val="990055"/>
                </a:solidFill>
                <a:latin typeface="Consolas" panose="020B0609020204030204" pitchFamily="49" charset="0"/>
                <a:cs typeface="Consolas" panose="020B0609020204030204" pitchFamily="49" charset="0"/>
              </a:rPr>
              <a:t>~$</a:t>
            </a:r>
            <a:r>
              <a:rPr lang="en-US" sz="2000" dirty="0">
                <a:latin typeface="Consolas" panose="020B0609020204030204" pitchFamily="49" charset="0"/>
                <a:cs typeface="Consolas" panose="020B0609020204030204" pitchFamily="49" charset="0"/>
              </a:rPr>
              <a:t> cd </a:t>
            </a:r>
            <a:r>
              <a:rPr lang="en-US" sz="2000" dirty="0" err="1">
                <a:latin typeface="Consolas" panose="020B0609020204030204" pitchFamily="49" charset="0"/>
                <a:cs typeface="Consolas" panose="020B0609020204030204" pitchFamily="49" charset="0"/>
              </a:rPr>
              <a:t>taskflow</a:t>
            </a:r>
            <a:endParaRPr lang="en-US" sz="2000" dirty="0">
              <a:latin typeface="Consolas" panose="020B0609020204030204" pitchFamily="49" charset="0"/>
              <a:cs typeface="Consolas" panose="020B0609020204030204" pitchFamily="49" charset="0"/>
            </a:endParaRPr>
          </a:p>
          <a:p>
            <a:endParaRPr lang="en-US" sz="2000" dirty="0">
              <a:solidFill>
                <a:srgbClr val="669900"/>
              </a:solidFill>
              <a:latin typeface="Arial" panose="020B0604020202020204" pitchFamily="34" charset="0"/>
              <a:cs typeface="Arial" panose="020B0604020202020204" pitchFamily="34" charset="0"/>
            </a:endParaRPr>
          </a:p>
          <a:p>
            <a:r>
              <a:rPr lang="en-US" sz="2000" dirty="0">
                <a:solidFill>
                  <a:srgbClr val="669900"/>
                </a:solidFill>
                <a:latin typeface="Arial" panose="020B0604020202020204" pitchFamily="34" charset="0"/>
                <a:cs typeface="Arial" panose="020B0604020202020204" pitchFamily="34" charset="0"/>
              </a:rPr>
              <a:t># compile your program and tell your compiler where to find Taskflow header files</a:t>
            </a:r>
            <a:endParaRPr lang="en-US" sz="2000" dirty="0">
              <a:solidFill>
                <a:srgbClr val="990055"/>
              </a:solidFill>
              <a:latin typeface="Arial" panose="020B0604020202020204" pitchFamily="34" charset="0"/>
              <a:cs typeface="Arial" panose="020B0604020202020204" pitchFamily="34" charset="0"/>
            </a:endParaRPr>
          </a:p>
          <a:p>
            <a:r>
              <a:rPr lang="en-US" sz="2000" dirty="0">
                <a:solidFill>
                  <a:srgbClr val="990055"/>
                </a:solidFill>
                <a:latin typeface="Consolas" panose="020B0609020204030204" pitchFamily="49" charset="0"/>
                <a:cs typeface="Consolas" panose="020B0609020204030204" pitchFamily="49" charset="0"/>
              </a:rPr>
              <a:t>~$</a:t>
            </a:r>
            <a:r>
              <a:rPr lang="en-US" sz="2000" dirty="0">
                <a:latin typeface="Consolas" panose="020B0609020204030204" pitchFamily="49" charset="0"/>
                <a:cs typeface="Consolas" panose="020B0609020204030204" pitchFamily="49" charset="0"/>
              </a:rPr>
              <a:t> g++ -std=</a:t>
            </a:r>
            <a:r>
              <a:rPr lang="en-US" sz="2000" dirty="0" err="1">
                <a:latin typeface="Consolas" panose="020B0609020204030204" pitchFamily="49" charset="0"/>
                <a:cs typeface="Consolas" panose="020B0609020204030204" pitchFamily="49" charset="0"/>
              </a:rPr>
              <a:t>c++</a:t>
            </a:r>
            <a:r>
              <a:rPr lang="en-US" sz="2000" dirty="0">
                <a:latin typeface="Consolas" panose="020B0609020204030204" pitchFamily="49" charset="0"/>
                <a:cs typeface="Consolas" panose="020B0609020204030204" pitchFamily="49" charset="0"/>
              </a:rPr>
              <a:t>20 examples/</a:t>
            </a:r>
            <a:r>
              <a:rPr lang="en-US" sz="2000" dirty="0" err="1">
                <a:latin typeface="Consolas" panose="020B0609020204030204" pitchFamily="49" charset="0"/>
                <a:cs typeface="Consolas" panose="020B0609020204030204" pitchFamily="49" charset="0"/>
              </a:rPr>
              <a:t>simple.cpp</a:t>
            </a:r>
            <a:r>
              <a:rPr lang="en-US" sz="2000" dirty="0">
                <a:latin typeface="Consolas" panose="020B0609020204030204" pitchFamily="49" charset="0"/>
                <a:cs typeface="Consolas" panose="020B0609020204030204" pitchFamily="49" charset="0"/>
              </a:rPr>
              <a:t> –I ./ -O2 -</a:t>
            </a:r>
            <a:r>
              <a:rPr lang="en-US" sz="2000" dirty="0" err="1">
                <a:latin typeface="Consolas" panose="020B0609020204030204" pitchFamily="49" charset="0"/>
                <a:cs typeface="Consolas" panose="020B0609020204030204" pitchFamily="49" charset="0"/>
              </a:rPr>
              <a:t>pthread</a:t>
            </a:r>
            <a:r>
              <a:rPr lang="en-US" sz="2000" dirty="0">
                <a:latin typeface="Consolas" panose="020B0609020204030204" pitchFamily="49" charset="0"/>
                <a:cs typeface="Consolas" panose="020B0609020204030204" pitchFamily="49" charset="0"/>
              </a:rPr>
              <a:t> -o simple </a:t>
            </a:r>
          </a:p>
          <a:p>
            <a:r>
              <a:rPr lang="en-US" sz="2000" dirty="0">
                <a:solidFill>
                  <a:srgbClr val="990055"/>
                </a:solidFill>
                <a:latin typeface="Consolas" panose="020B0609020204030204" pitchFamily="49" charset="0"/>
                <a:cs typeface="Consolas" panose="020B0609020204030204" pitchFamily="49" charset="0"/>
              </a:rPr>
              <a:t>~$</a:t>
            </a:r>
            <a:r>
              <a:rPr lang="en-US" sz="2000" dirty="0">
                <a:latin typeface="Consolas" panose="020B0609020204030204" pitchFamily="49" charset="0"/>
                <a:cs typeface="Consolas" panose="020B0609020204030204" pitchFamily="49" charset="0"/>
              </a:rPr>
              <a:t> ./simple </a:t>
            </a:r>
          </a:p>
          <a:p>
            <a:r>
              <a:rPr lang="en-US" sz="2000" dirty="0" err="1">
                <a:latin typeface="Consolas" panose="020B0609020204030204" pitchFamily="49" charset="0"/>
                <a:cs typeface="Consolas" panose="020B0609020204030204" pitchFamily="49" charset="0"/>
              </a:rPr>
              <a:t>TaskA</a:t>
            </a:r>
            <a:r>
              <a:rPr lang="en-US" sz="2000" dirty="0">
                <a:latin typeface="Consolas" panose="020B0609020204030204" pitchFamily="49" charset="0"/>
                <a:cs typeface="Consolas" panose="020B0609020204030204" pitchFamily="49" charset="0"/>
              </a:rPr>
              <a:t> </a:t>
            </a:r>
          </a:p>
          <a:p>
            <a:r>
              <a:rPr lang="en-US" sz="2000" dirty="0" err="1">
                <a:latin typeface="Consolas" panose="020B0609020204030204" pitchFamily="49" charset="0"/>
                <a:cs typeface="Consolas" panose="020B0609020204030204" pitchFamily="49" charset="0"/>
              </a:rPr>
              <a:t>TaskC</a:t>
            </a:r>
            <a:r>
              <a:rPr lang="en-US" sz="2000" dirty="0">
                <a:latin typeface="Consolas" panose="020B0609020204030204" pitchFamily="49" charset="0"/>
                <a:cs typeface="Consolas" panose="020B0609020204030204" pitchFamily="49" charset="0"/>
              </a:rPr>
              <a:t> </a:t>
            </a:r>
          </a:p>
          <a:p>
            <a:r>
              <a:rPr lang="en-US" sz="2000" dirty="0" err="1">
                <a:latin typeface="Consolas" panose="020B0609020204030204" pitchFamily="49" charset="0"/>
                <a:cs typeface="Consolas" panose="020B0609020204030204" pitchFamily="49" charset="0"/>
              </a:rPr>
              <a:t>TaskB</a:t>
            </a:r>
            <a:r>
              <a:rPr lang="en-US" sz="2000" dirty="0">
                <a:latin typeface="Consolas" panose="020B0609020204030204" pitchFamily="49" charset="0"/>
                <a:cs typeface="Consolas" panose="020B0609020204030204" pitchFamily="49" charset="0"/>
              </a:rPr>
              <a:t> </a:t>
            </a:r>
          </a:p>
          <a:p>
            <a:r>
              <a:rPr lang="en-US" sz="2000" dirty="0" err="1">
                <a:latin typeface="Consolas" panose="020B0609020204030204" pitchFamily="49" charset="0"/>
                <a:cs typeface="Consolas" panose="020B0609020204030204" pitchFamily="49" charset="0"/>
              </a:rPr>
              <a:t>TaskD</a:t>
            </a:r>
            <a:endParaRPr lang="en-US" sz="2000" i="1"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41C8DD6E-0EDA-CE7D-AD31-F51DF496B596}"/>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Taskflow</a:t>
            </a:r>
            <a:r>
              <a:rPr lang="en-US" sz="1200" dirty="0">
                <a:latin typeface="Arial" panose="020B0604020202020204" pitchFamily="34" charset="0"/>
                <a:cs typeface="Arial" panose="020B0604020202020204" pitchFamily="34" charset="0"/>
              </a:rPr>
              <a:t>: A General-purpose Task-parallel Programming system in Modern C++: </a:t>
            </a:r>
            <a:r>
              <a:rPr lang="en-US" sz="1200" dirty="0">
                <a:latin typeface="Arial" panose="020B0604020202020204" pitchFamily="34" charset="0"/>
                <a:cs typeface="Arial" panose="020B0604020202020204" pitchFamily="34" charset="0"/>
                <a:hlinkClick r:id="rId4"/>
              </a:rPr>
              <a:t>https://taskflow.github.io/</a:t>
            </a:r>
            <a:r>
              <a:rPr lang="en-US" sz="1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3730390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BABB3D-78AF-7DE1-617F-6609D1C7FC1C}"/>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38200" y="1426209"/>
            <a:ext cx="10516296" cy="4996362"/>
          </a:xfrm>
          <a:prstGeom prst="rect">
            <a:avLst/>
          </a:prstGeom>
        </p:spPr>
      </p:pic>
      <p:sp>
        <p:nvSpPr>
          <p:cNvPr id="2" name="Title 1">
            <a:extLst>
              <a:ext uri="{FF2B5EF4-FFF2-40B4-BE49-F238E27FC236}">
                <a16:creationId xmlns:a16="http://schemas.microsoft.com/office/drawing/2014/main" id="{DE5CE25E-8AF0-844D-9CDA-A77A339C0650}"/>
              </a:ext>
            </a:extLst>
          </p:cNvPr>
          <p:cNvSpPr>
            <a:spLocks noGrp="1"/>
          </p:cNvSpPr>
          <p:nvPr>
            <p:ph type="title"/>
          </p:nvPr>
        </p:nvSpPr>
        <p:spPr/>
        <p:txBody>
          <a:bodyPr>
            <a:normAutofit/>
          </a:bodyPr>
          <a:lstStyle/>
          <a:p>
            <a:r>
              <a:rPr lang="en-US" dirty="0"/>
              <a:t>Thank you for using Taskflow!</a:t>
            </a:r>
          </a:p>
        </p:txBody>
      </p:sp>
      <p:sp>
        <p:nvSpPr>
          <p:cNvPr id="3" name="TextBox 2">
            <a:extLst>
              <a:ext uri="{FF2B5EF4-FFF2-40B4-BE49-F238E27FC236}">
                <a16:creationId xmlns:a16="http://schemas.microsoft.com/office/drawing/2014/main" id="{C869CECE-E735-E2F1-96E5-1D9385FE0197}"/>
              </a:ext>
            </a:extLst>
          </p:cNvPr>
          <p:cNvSpPr txBox="1"/>
          <p:nvPr/>
        </p:nvSpPr>
        <p:spPr>
          <a:xfrm>
            <a:off x="5500965" y="5637229"/>
            <a:ext cx="595035" cy="584775"/>
          </a:xfrm>
          <a:prstGeom prst="rect">
            <a:avLst/>
          </a:prstGeom>
          <a:noFill/>
        </p:spPr>
        <p:txBody>
          <a:bodyPr wrap="none" rtlCol="0">
            <a:spAutoFit/>
          </a:bodyPr>
          <a:lstStyle/>
          <a:p>
            <a:r>
              <a:rPr lang="en-US" sz="32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407669929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5F30F-B307-C662-B004-9ED281A27945}"/>
              </a:ext>
            </a:extLst>
          </p:cNvPr>
          <p:cNvSpPr>
            <a:spLocks noGrp="1"/>
          </p:cNvSpPr>
          <p:nvPr>
            <p:ph type="title"/>
          </p:nvPr>
        </p:nvSpPr>
        <p:spPr/>
        <p:txBody>
          <a:bodyPr/>
          <a:lstStyle/>
          <a:p>
            <a:r>
              <a:rPr lang="en-US" dirty="0"/>
              <a:t>Thank you for Sponsoring Taskflow!</a:t>
            </a:r>
          </a:p>
        </p:txBody>
      </p:sp>
      <p:pic>
        <p:nvPicPr>
          <p:cNvPr id="2050" name="Picture 2">
            <a:extLst>
              <a:ext uri="{FF2B5EF4-FFF2-40B4-BE49-F238E27FC236}">
                <a16:creationId xmlns:a16="http://schemas.microsoft.com/office/drawing/2014/main" id="{01151E7C-6B6C-231E-E594-0334E745970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897" t="8965" r="28483" b="9223"/>
          <a:stretch/>
        </p:blipFill>
        <p:spPr bwMode="auto">
          <a:xfrm>
            <a:off x="838201" y="1639019"/>
            <a:ext cx="2057400" cy="210400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232BDE41-7334-BD6D-E155-ABF638E68B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67068" y="2194479"/>
            <a:ext cx="2586731" cy="86330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B50AADDC-5CB2-A5F0-627A-3D1AC6D315A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3730" b="25675"/>
          <a:stretch/>
        </p:blipFill>
        <p:spPr bwMode="auto">
          <a:xfrm>
            <a:off x="4291614" y="1870969"/>
            <a:ext cx="3079442" cy="1558031"/>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7BB23B1F-6FEC-6089-038B-265424D9D01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70152" y="4219938"/>
            <a:ext cx="2757314" cy="1524727"/>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A21D88B2-4E69-12EC-018F-109B1B894BD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7377" y="4469186"/>
            <a:ext cx="3246422" cy="100647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The History Of The Intel Logo - Hatchwise">
            <a:extLst>
              <a:ext uri="{FF2B5EF4-FFF2-40B4-BE49-F238E27FC236}">
                <a16:creationId xmlns:a16="http://schemas.microsoft.com/office/drawing/2014/main" id="{B00EE022-7356-5FA0-E602-0978209BE89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8200" y="4311650"/>
            <a:ext cx="2352040" cy="13215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95687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72CD6-F480-3815-14B8-06C69F5A383F}"/>
              </a:ext>
            </a:extLst>
          </p:cNvPr>
          <p:cNvSpPr>
            <a:spLocks noGrp="1"/>
          </p:cNvSpPr>
          <p:nvPr>
            <p:ph type="title"/>
          </p:nvPr>
        </p:nvSpPr>
        <p:spPr/>
        <p:txBody>
          <a:bodyPr/>
          <a:lstStyle/>
          <a:p>
            <a:r>
              <a:rPr lang="en-US" dirty="0"/>
              <a:t>Questions?</a:t>
            </a:r>
          </a:p>
        </p:txBody>
      </p:sp>
      <p:sp>
        <p:nvSpPr>
          <p:cNvPr id="4" name="Rectangle 3">
            <a:extLst>
              <a:ext uri="{FF2B5EF4-FFF2-40B4-BE49-F238E27FC236}">
                <a16:creationId xmlns:a16="http://schemas.microsoft.com/office/drawing/2014/main" id="{081C5895-13B2-F2B5-427A-D5E2C21BA52B}"/>
              </a:ext>
            </a:extLst>
          </p:cNvPr>
          <p:cNvSpPr/>
          <p:nvPr/>
        </p:nvSpPr>
        <p:spPr>
          <a:xfrm>
            <a:off x="838200" y="2005515"/>
            <a:ext cx="4936958" cy="3970318"/>
          </a:xfrm>
          <a:prstGeom prst="rect">
            <a:avLst/>
          </a:prstGeom>
          <a:ln w="12700">
            <a:solidFill>
              <a:schemeClr val="tx1"/>
            </a:solidFill>
            <a:prstDash val="dash"/>
          </a:ln>
        </p:spPr>
        <p:txBody>
          <a:bodyPr wrap="square">
            <a:spAutoFit/>
          </a:bodyPr>
          <a:lstStyle/>
          <a:p>
            <a:r>
              <a:rPr lang="en-US" dirty="0">
                <a:solidFill>
                  <a:schemeClr val="accent6">
                    <a:lumMod val="75000"/>
                  </a:schemeClr>
                </a:solidFill>
                <a:latin typeface="Arial" panose="020B0604020202020204" pitchFamily="34" charset="0"/>
                <a:cs typeface="Arial" panose="020B0604020202020204" pitchFamily="34" charset="0"/>
              </a:rPr>
              <a:t>// Live: </a:t>
            </a:r>
            <a:r>
              <a:rPr lang="en-US" dirty="0">
                <a:latin typeface="Arial" panose="020B0604020202020204" pitchFamily="34" charset="0"/>
                <a:cs typeface="Arial" panose="020B0604020202020204" pitchFamily="34" charset="0"/>
                <a:hlinkClick r:id="rId3"/>
              </a:rPr>
              <a:t>https://godbolt.org/z/j8hx3xnnx</a:t>
            </a:r>
            <a:endParaRPr lang="en-US" dirty="0">
              <a:latin typeface="Arial" panose="020B0604020202020204" pitchFamily="34" charset="0"/>
              <a:cs typeface="Arial" panose="020B0604020202020204" pitchFamily="34" charset="0"/>
            </a:endParaRPr>
          </a:p>
          <a:p>
            <a:endParaRPr lang="en-US" dirty="0">
              <a:latin typeface="Consolas" panose="020B0609020204030204" pitchFamily="49" charset="0"/>
              <a:cs typeface="Consolas" panose="020B0609020204030204" pitchFamily="49" charset="0"/>
            </a:endParaRPr>
          </a:p>
          <a:p>
            <a:r>
              <a:rPr lang="en-US" dirty="0" err="1">
                <a:latin typeface="Consolas" panose="020B0609020204030204" pitchFamily="49" charset="0"/>
                <a:cs typeface="Consolas" panose="020B0609020204030204" pitchFamily="49" charset="0"/>
              </a:rPr>
              <a:t>tf</a:t>
            </a:r>
            <a:r>
              <a:rPr lang="en-US" dirty="0">
                <a:latin typeface="Consolas" panose="020B0609020204030204" pitchFamily="49" charset="0"/>
                <a:cs typeface="Consolas" panose="020B0609020204030204" pitchFamily="49" charset="0"/>
              </a:rPr>
              <a:t>::Taskflow </a:t>
            </a:r>
            <a:r>
              <a:rPr lang="en-US" dirty="0" err="1">
                <a:latin typeface="Consolas" panose="020B0609020204030204" pitchFamily="49" charset="0"/>
                <a:cs typeface="Consolas" panose="020B0609020204030204" pitchFamily="49" charset="0"/>
              </a:rPr>
              <a:t>taskflow</a:t>
            </a:r>
            <a:r>
              <a:rPr lang="en-US" dirty="0">
                <a:latin typeface="Consolas" panose="020B0609020204030204" pitchFamily="49" charset="0"/>
                <a:cs typeface="Consolas" panose="020B0609020204030204" pitchFamily="49" charset="0"/>
              </a:rPr>
              <a:t>; </a:t>
            </a:r>
          </a:p>
          <a:p>
            <a:r>
              <a:rPr lang="en-US" dirty="0" err="1">
                <a:latin typeface="Consolas" panose="020B0609020204030204" pitchFamily="49" charset="0"/>
                <a:cs typeface="Consolas" panose="020B0609020204030204" pitchFamily="49" charset="0"/>
              </a:rPr>
              <a:t>tf</a:t>
            </a:r>
            <a:r>
              <a:rPr lang="en-US" dirty="0">
                <a:latin typeface="Consolas" panose="020B0609020204030204" pitchFamily="49" charset="0"/>
                <a:cs typeface="Consolas" panose="020B0609020204030204" pitchFamily="49" charset="0"/>
              </a:rPr>
              <a:t>::Executor executor; </a:t>
            </a:r>
          </a:p>
          <a:p>
            <a:r>
              <a:rPr lang="en-US" dirty="0">
                <a:solidFill>
                  <a:srgbClr val="0070C0"/>
                </a:solidFill>
                <a:latin typeface="Consolas" panose="020B0609020204030204" pitchFamily="49" charset="0"/>
                <a:cs typeface="Consolas" panose="020B0609020204030204" pitchFamily="49" charset="0"/>
              </a:rPr>
              <a:t>auto</a:t>
            </a:r>
            <a:r>
              <a:rPr lang="en-US" dirty="0">
                <a:latin typeface="Consolas" panose="020B0609020204030204" pitchFamily="49" charset="0"/>
                <a:cs typeface="Consolas" panose="020B0609020204030204" pitchFamily="49" charset="0"/>
              </a:rPr>
              <a:t> [A, B, C, D] = </a:t>
            </a:r>
            <a:r>
              <a:rPr lang="en-US" dirty="0" err="1">
                <a:latin typeface="Consolas" panose="020B0609020204030204" pitchFamily="49" charset="0"/>
                <a:cs typeface="Consolas" panose="020B0609020204030204" pitchFamily="49" charset="0"/>
              </a:rPr>
              <a:t>taskflow.emplace</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"TaskA\n"; }</a:t>
            </a:r>
          </a:p>
          <a:p>
            <a:r>
              <a:rPr lang="en-US" dirty="0">
                <a:latin typeface="Consolas" panose="020B0609020204030204" pitchFamily="49" charset="0"/>
                <a:cs typeface="Consolas" panose="020B0609020204030204" pitchFamily="49" charset="0"/>
              </a:rPr>
              <a:t>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"TaskB\n"; }, </a:t>
            </a:r>
          </a:p>
          <a:p>
            <a:r>
              <a:rPr lang="en-US" dirty="0">
                <a:latin typeface="Consolas" panose="020B0609020204030204" pitchFamily="49" charset="0"/>
                <a:cs typeface="Consolas" panose="020B0609020204030204" pitchFamily="49" charset="0"/>
              </a:rPr>
              <a:t>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"TaskC\n"; }, </a:t>
            </a:r>
          </a:p>
          <a:p>
            <a:r>
              <a:rPr lang="en-US" dirty="0">
                <a:latin typeface="Consolas" panose="020B0609020204030204" pitchFamily="49" charset="0"/>
                <a:cs typeface="Consolas" panose="020B0609020204030204" pitchFamily="49" charset="0"/>
              </a:rPr>
              <a:t>  [](){ std::</a:t>
            </a:r>
            <a:r>
              <a:rPr lang="en-US" dirty="0" err="1">
                <a:latin typeface="Consolas" panose="020B0609020204030204" pitchFamily="49" charset="0"/>
                <a:cs typeface="Consolas" panose="020B0609020204030204" pitchFamily="49" charset="0"/>
              </a:rPr>
              <a:t>cout</a:t>
            </a:r>
            <a:r>
              <a:rPr lang="en-US" dirty="0">
                <a:latin typeface="Consolas" panose="020B0609020204030204" pitchFamily="49" charset="0"/>
                <a:cs typeface="Consolas" panose="020B0609020204030204" pitchFamily="49" charset="0"/>
              </a:rPr>
              <a:t> &lt;&lt; "</a:t>
            </a:r>
            <a:r>
              <a:rPr lang="en-US" dirty="0" err="1">
                <a:latin typeface="Consolas" panose="020B0609020204030204" pitchFamily="49" charset="0"/>
                <a:cs typeface="Consolas" panose="020B0609020204030204" pitchFamily="49" charset="0"/>
              </a:rPr>
              <a:t>TaskD</a:t>
            </a:r>
            <a:r>
              <a:rPr lang="en-US" dirty="0">
                <a:latin typeface="Consolas" panose="020B0609020204030204" pitchFamily="49" charset="0"/>
                <a:cs typeface="Consolas" panose="020B0609020204030204" pitchFamily="49" charset="0"/>
              </a:rPr>
              <a:t>\n"; } </a:t>
            </a:r>
          </a:p>
          <a:p>
            <a:r>
              <a:rPr lang="en-US" dirty="0">
                <a:latin typeface="Consolas" panose="020B0609020204030204" pitchFamily="49" charset="0"/>
                <a:cs typeface="Consolas" panose="020B0609020204030204" pitchFamily="49" charset="0"/>
              </a:rPr>
              <a:t>);</a:t>
            </a:r>
          </a:p>
          <a:p>
            <a:endParaRPr lang="en-US" dirty="0">
              <a:latin typeface="Consolas" panose="020B0609020204030204" pitchFamily="49" charset="0"/>
              <a:cs typeface="Consolas" panose="020B0609020204030204" pitchFamily="49" charset="0"/>
            </a:endParaRPr>
          </a:p>
          <a:p>
            <a:r>
              <a:rPr lang="en-US" dirty="0" err="1">
                <a:latin typeface="Consolas" panose="020B0609020204030204" pitchFamily="49" charset="0"/>
                <a:cs typeface="Consolas" panose="020B0609020204030204" pitchFamily="49" charset="0"/>
              </a:rPr>
              <a:t>A.precede</a:t>
            </a:r>
            <a:r>
              <a:rPr lang="en-US" dirty="0">
                <a:latin typeface="Consolas" panose="020B0609020204030204" pitchFamily="49" charset="0"/>
                <a:cs typeface="Consolas" panose="020B0609020204030204" pitchFamily="49" charset="0"/>
              </a:rPr>
              <a:t>(B, C); </a:t>
            </a:r>
          </a:p>
          <a:p>
            <a:r>
              <a:rPr lang="en-US" dirty="0" err="1">
                <a:latin typeface="Consolas" panose="020B0609020204030204" pitchFamily="49" charset="0"/>
                <a:cs typeface="Consolas" panose="020B0609020204030204" pitchFamily="49" charset="0"/>
              </a:rPr>
              <a:t>D.succeed</a:t>
            </a:r>
            <a:r>
              <a:rPr lang="en-US" dirty="0">
                <a:latin typeface="Consolas" panose="020B0609020204030204" pitchFamily="49" charset="0"/>
                <a:cs typeface="Consolas" panose="020B0609020204030204" pitchFamily="49" charset="0"/>
              </a:rPr>
              <a:t>(B, C); </a:t>
            </a:r>
          </a:p>
          <a:p>
            <a:r>
              <a:rPr lang="en-US" dirty="0" err="1">
                <a:latin typeface="Consolas" panose="020B0609020204030204" pitchFamily="49" charset="0"/>
                <a:cs typeface="Consolas" panose="020B0609020204030204" pitchFamily="49" charset="0"/>
              </a:rPr>
              <a:t>executor.run</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taskflow</a:t>
            </a:r>
            <a:r>
              <a:rPr lang="en-US" dirty="0">
                <a:latin typeface="Consolas" panose="020B0609020204030204" pitchFamily="49" charset="0"/>
                <a:cs typeface="Consolas" panose="020B0609020204030204" pitchFamily="49" charset="0"/>
              </a:rPr>
              <a:t>).wait(); </a:t>
            </a:r>
          </a:p>
        </p:txBody>
      </p:sp>
      <p:sp>
        <p:nvSpPr>
          <p:cNvPr id="6" name="Rectangle 5">
            <a:extLst>
              <a:ext uri="{FF2B5EF4-FFF2-40B4-BE49-F238E27FC236}">
                <a16:creationId xmlns:a16="http://schemas.microsoft.com/office/drawing/2014/main" id="{BCF0F0BE-1741-5635-BDA6-E9D3CBEAD08D}"/>
              </a:ext>
            </a:extLst>
          </p:cNvPr>
          <p:cNvSpPr/>
          <p:nvPr/>
        </p:nvSpPr>
        <p:spPr>
          <a:xfrm>
            <a:off x="6248399" y="2005515"/>
            <a:ext cx="5105399" cy="4062651"/>
          </a:xfrm>
          <a:prstGeom prst="rect">
            <a:avLst/>
          </a:prstGeom>
          <a:ln w="12700">
            <a:solidFill>
              <a:schemeClr val="tx1"/>
            </a:solidFill>
            <a:prstDash val="dash"/>
          </a:ln>
        </p:spPr>
        <p:txBody>
          <a:bodyPr wrap="square">
            <a:spAutoFit/>
          </a:bodyPr>
          <a:lstStyle/>
          <a:p>
            <a:r>
              <a:rPr lang="en-US" dirty="0">
                <a:solidFill>
                  <a:schemeClr val="accent6">
                    <a:lumMod val="75000"/>
                  </a:schemeClr>
                </a:solidFill>
                <a:latin typeface="Arial" panose="020B0604020202020204" pitchFamily="34" charset="0"/>
                <a:cs typeface="Arial" panose="020B0604020202020204" pitchFamily="34" charset="0"/>
              </a:rPr>
              <a:t>// Live: </a:t>
            </a:r>
            <a:r>
              <a:rPr lang="en-US" dirty="0">
                <a:solidFill>
                  <a:schemeClr val="tx1">
                    <a:lumMod val="50000"/>
                    <a:lumOff val="50000"/>
                  </a:schemeClr>
                </a:solidFill>
                <a:latin typeface="Arial" panose="020B0604020202020204" pitchFamily="34" charset="0"/>
                <a:cs typeface="Arial" panose="020B0604020202020204" pitchFamily="34" charset="0"/>
                <a:hlinkClick r:id="rId4"/>
              </a:rPr>
              <a:t>https://godbolt.org/z/T87PrTarx</a:t>
            </a:r>
            <a:r>
              <a:rPr lang="en-US" dirty="0">
                <a:solidFill>
                  <a:schemeClr val="tx1">
                    <a:lumMod val="50000"/>
                    <a:lumOff val="50000"/>
                  </a:schemeClr>
                </a:solidFill>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p>
            <a:endParaRPr lang="en-US" sz="1600" dirty="0">
              <a:latin typeface="Consolas" panose="020B0609020204030204" pitchFamily="49" charset="0"/>
              <a:cs typeface="Consolas" panose="020B0609020204030204" pitchFamily="49" charset="0"/>
            </a:endParaRPr>
          </a:p>
          <a:p>
            <a:r>
              <a:rPr lang="en-US" sz="1600" dirty="0" err="1">
                <a:latin typeface="Consolas" panose="020B0609020204030204" pitchFamily="49" charset="0"/>
                <a:cs typeface="Consolas" panose="020B0609020204030204" pitchFamily="49" charset="0"/>
              </a:rPr>
              <a:t>tf</a:t>
            </a:r>
            <a:r>
              <a:rPr lang="en-US" sz="1600" dirty="0">
                <a:latin typeface="Consolas" panose="020B0609020204030204" pitchFamily="49" charset="0"/>
                <a:cs typeface="Consolas" panose="020B0609020204030204" pitchFamily="49" charset="0"/>
              </a:rPr>
              <a:t>::Executor executor; </a:t>
            </a:r>
          </a:p>
          <a:p>
            <a:r>
              <a:rPr lang="en-US" sz="1600" dirty="0">
                <a:solidFill>
                  <a:srgbClr val="0070C0"/>
                </a:solidFill>
                <a:latin typeface="Consolas" panose="020B0609020204030204" pitchFamily="49" charset="0"/>
                <a:cs typeface="Consolas" panose="020B0609020204030204" pitchFamily="49" charset="0"/>
              </a:rPr>
              <a:t>auto</a:t>
            </a:r>
            <a:r>
              <a:rPr lang="en-US" sz="1600" dirty="0">
                <a:latin typeface="Consolas" panose="020B0609020204030204" pitchFamily="49" charset="0"/>
                <a:cs typeface="Consolas" panose="020B0609020204030204" pitchFamily="49" charset="0"/>
              </a:rPr>
              <a:t> A = </a:t>
            </a:r>
            <a:r>
              <a:rPr lang="en-US" sz="1600" dirty="0" err="1">
                <a:latin typeface="Consolas" panose="020B0609020204030204" pitchFamily="49" charset="0"/>
                <a:cs typeface="Consolas" panose="020B0609020204030204" pitchFamily="49" charset="0"/>
              </a:rPr>
              <a:t>executor.silent_dependent_async</a:t>
            </a:r>
            <a:r>
              <a:rPr lang="en-US" sz="1600" dirty="0">
                <a:latin typeface="Consolas" panose="020B0609020204030204" pitchFamily="49" charset="0"/>
                <a:cs typeface="Consolas" panose="020B0609020204030204" pitchFamily="49" charset="0"/>
              </a:rPr>
              <a:t>([]{ </a:t>
            </a:r>
          </a:p>
          <a:p>
            <a:r>
              <a:rPr lang="en-US" sz="1600" dirty="0">
                <a:latin typeface="Consolas" panose="020B0609020204030204" pitchFamily="49" charset="0"/>
                <a:cs typeface="Consolas" panose="020B0609020204030204" pitchFamily="49" charset="0"/>
              </a:rPr>
              <a:t>  std::</a:t>
            </a:r>
            <a:r>
              <a:rPr lang="en-US" sz="1600" dirty="0" err="1">
                <a:latin typeface="Consolas" panose="020B0609020204030204" pitchFamily="49" charset="0"/>
                <a:cs typeface="Consolas" panose="020B0609020204030204" pitchFamily="49" charset="0"/>
              </a:rPr>
              <a:t>cout</a:t>
            </a:r>
            <a:r>
              <a:rPr lang="en-US" sz="1600" dirty="0">
                <a:latin typeface="Consolas" panose="020B0609020204030204" pitchFamily="49" charset="0"/>
                <a:cs typeface="Consolas" panose="020B0609020204030204" pitchFamily="49" charset="0"/>
              </a:rPr>
              <a:t> &lt;&lt; "TaskA\n"; </a:t>
            </a:r>
          </a:p>
          <a:p>
            <a:r>
              <a:rPr lang="en-US" sz="1600" dirty="0">
                <a:latin typeface="Consolas" panose="020B0609020204030204" pitchFamily="49" charset="0"/>
                <a:cs typeface="Consolas" panose="020B0609020204030204" pitchFamily="49" charset="0"/>
              </a:rPr>
              <a:t>}); </a:t>
            </a:r>
          </a:p>
          <a:p>
            <a:r>
              <a:rPr lang="en-US" sz="1600" dirty="0">
                <a:solidFill>
                  <a:srgbClr val="0070C0"/>
                </a:solidFill>
                <a:latin typeface="Consolas" panose="020B0609020204030204" pitchFamily="49" charset="0"/>
                <a:cs typeface="Consolas" panose="020B0609020204030204" pitchFamily="49" charset="0"/>
              </a:rPr>
              <a:t>auto</a:t>
            </a:r>
            <a:r>
              <a:rPr lang="en-US" sz="1600" dirty="0">
                <a:latin typeface="Consolas" panose="020B0609020204030204" pitchFamily="49" charset="0"/>
                <a:cs typeface="Consolas" panose="020B0609020204030204" pitchFamily="49" charset="0"/>
              </a:rPr>
              <a:t> B = </a:t>
            </a:r>
            <a:r>
              <a:rPr lang="en-US" sz="1600" dirty="0" err="1">
                <a:latin typeface="Consolas" panose="020B0609020204030204" pitchFamily="49" charset="0"/>
                <a:cs typeface="Consolas" panose="020B0609020204030204" pitchFamily="49" charset="0"/>
              </a:rPr>
              <a:t>executor.silent_dependent_async</a:t>
            </a:r>
            <a:r>
              <a:rPr lang="en-US" sz="1600" dirty="0">
                <a:latin typeface="Consolas" panose="020B0609020204030204" pitchFamily="49" charset="0"/>
                <a:cs typeface="Consolas" panose="020B0609020204030204" pitchFamily="49" charset="0"/>
              </a:rPr>
              <a:t>([]{ </a:t>
            </a:r>
          </a:p>
          <a:p>
            <a:r>
              <a:rPr lang="en-US" sz="1600" dirty="0">
                <a:latin typeface="Consolas" panose="020B0609020204030204" pitchFamily="49" charset="0"/>
                <a:cs typeface="Consolas" panose="020B0609020204030204" pitchFamily="49" charset="0"/>
              </a:rPr>
              <a:t>  std::</a:t>
            </a:r>
            <a:r>
              <a:rPr lang="en-US" sz="1600" dirty="0" err="1">
                <a:latin typeface="Consolas" panose="020B0609020204030204" pitchFamily="49" charset="0"/>
                <a:cs typeface="Consolas" panose="020B0609020204030204" pitchFamily="49" charset="0"/>
              </a:rPr>
              <a:t>cout</a:t>
            </a:r>
            <a:r>
              <a:rPr lang="en-US" sz="1600" dirty="0">
                <a:latin typeface="Consolas" panose="020B0609020204030204" pitchFamily="49" charset="0"/>
                <a:cs typeface="Consolas" panose="020B0609020204030204" pitchFamily="49" charset="0"/>
              </a:rPr>
              <a:t> &lt;&lt; "TaskB\n"; </a:t>
            </a:r>
          </a:p>
          <a:p>
            <a:r>
              <a:rPr lang="en-US" sz="1600" dirty="0">
                <a:latin typeface="Consolas" panose="020B0609020204030204" pitchFamily="49" charset="0"/>
                <a:cs typeface="Consolas" panose="020B0609020204030204" pitchFamily="49" charset="0"/>
              </a:rPr>
              <a:t>}, A); </a:t>
            </a:r>
          </a:p>
          <a:p>
            <a:r>
              <a:rPr lang="en-US" sz="1600" dirty="0">
                <a:solidFill>
                  <a:srgbClr val="0070C0"/>
                </a:solidFill>
                <a:latin typeface="Consolas" panose="020B0609020204030204" pitchFamily="49" charset="0"/>
                <a:cs typeface="Consolas" panose="020B0609020204030204" pitchFamily="49" charset="0"/>
              </a:rPr>
              <a:t>auto</a:t>
            </a:r>
            <a:r>
              <a:rPr lang="en-US" sz="1600" dirty="0">
                <a:latin typeface="Consolas" panose="020B0609020204030204" pitchFamily="49" charset="0"/>
                <a:cs typeface="Consolas" panose="020B0609020204030204" pitchFamily="49" charset="0"/>
              </a:rPr>
              <a:t> C = </a:t>
            </a:r>
            <a:r>
              <a:rPr lang="en-US" sz="1600" dirty="0" err="1">
                <a:latin typeface="Consolas" panose="020B0609020204030204" pitchFamily="49" charset="0"/>
                <a:cs typeface="Consolas" panose="020B0609020204030204" pitchFamily="49" charset="0"/>
              </a:rPr>
              <a:t>executor.silent_dependent_async</a:t>
            </a:r>
            <a:r>
              <a:rPr lang="en-US" sz="1600" dirty="0">
                <a:latin typeface="Consolas" panose="020B0609020204030204" pitchFamily="49" charset="0"/>
                <a:cs typeface="Consolas" panose="020B0609020204030204" pitchFamily="49" charset="0"/>
              </a:rPr>
              <a:t>([]{ </a:t>
            </a:r>
          </a:p>
          <a:p>
            <a:r>
              <a:rPr lang="en-US" sz="1600" dirty="0">
                <a:latin typeface="Consolas" panose="020B0609020204030204" pitchFamily="49" charset="0"/>
                <a:cs typeface="Consolas" panose="020B0609020204030204" pitchFamily="49" charset="0"/>
              </a:rPr>
              <a:t>  std::</a:t>
            </a:r>
            <a:r>
              <a:rPr lang="en-US" sz="1600" dirty="0" err="1">
                <a:latin typeface="Consolas" panose="020B0609020204030204" pitchFamily="49" charset="0"/>
                <a:cs typeface="Consolas" panose="020B0609020204030204" pitchFamily="49" charset="0"/>
              </a:rPr>
              <a:t>cout</a:t>
            </a:r>
            <a:r>
              <a:rPr lang="en-US" sz="1600" dirty="0">
                <a:latin typeface="Consolas" panose="020B0609020204030204" pitchFamily="49" charset="0"/>
                <a:cs typeface="Consolas" panose="020B0609020204030204" pitchFamily="49" charset="0"/>
              </a:rPr>
              <a:t> &lt;&lt; "TaskC\n"; </a:t>
            </a:r>
          </a:p>
          <a:p>
            <a:r>
              <a:rPr lang="en-US" sz="1600" dirty="0">
                <a:latin typeface="Consolas" panose="020B0609020204030204" pitchFamily="49" charset="0"/>
                <a:cs typeface="Consolas" panose="020B0609020204030204" pitchFamily="49" charset="0"/>
              </a:rPr>
              <a:t>}, A); </a:t>
            </a:r>
          </a:p>
          <a:p>
            <a:r>
              <a:rPr lang="en-US" sz="1600" dirty="0">
                <a:solidFill>
                  <a:srgbClr val="0070C0"/>
                </a:solidFill>
                <a:latin typeface="Consolas" panose="020B0609020204030204" pitchFamily="49" charset="0"/>
                <a:cs typeface="Consolas" panose="020B0609020204030204" pitchFamily="49" charset="0"/>
              </a:rPr>
              <a:t>auto</a:t>
            </a:r>
            <a:r>
              <a:rPr lang="en-US" sz="1600" dirty="0">
                <a:latin typeface="Consolas" panose="020B0609020204030204" pitchFamily="49" charset="0"/>
                <a:cs typeface="Consolas" panose="020B0609020204030204" pitchFamily="49" charset="0"/>
              </a:rPr>
              <a:t> D = </a:t>
            </a:r>
            <a:r>
              <a:rPr lang="en-US" sz="1600" dirty="0" err="1">
                <a:latin typeface="Consolas" panose="020B0609020204030204" pitchFamily="49" charset="0"/>
                <a:cs typeface="Consolas" panose="020B0609020204030204" pitchFamily="49" charset="0"/>
              </a:rPr>
              <a:t>executor.silent_dependent_async</a:t>
            </a:r>
            <a:r>
              <a:rPr lang="en-US" sz="1600" dirty="0">
                <a:latin typeface="Consolas" panose="020B0609020204030204" pitchFamily="49" charset="0"/>
                <a:cs typeface="Consolas" panose="020B0609020204030204" pitchFamily="49" charset="0"/>
              </a:rPr>
              <a:t>([]{ </a:t>
            </a:r>
          </a:p>
          <a:p>
            <a:r>
              <a:rPr lang="en-US" sz="1600" dirty="0">
                <a:latin typeface="Consolas" panose="020B0609020204030204" pitchFamily="49" charset="0"/>
                <a:cs typeface="Consolas" panose="020B0609020204030204" pitchFamily="49" charset="0"/>
              </a:rPr>
              <a:t>  std::</a:t>
            </a:r>
            <a:r>
              <a:rPr lang="en-US" sz="1600" dirty="0" err="1">
                <a:latin typeface="Consolas" panose="020B0609020204030204" pitchFamily="49" charset="0"/>
                <a:cs typeface="Consolas" panose="020B0609020204030204" pitchFamily="49" charset="0"/>
              </a:rPr>
              <a:t>cout</a:t>
            </a:r>
            <a:r>
              <a:rPr lang="en-US" sz="1600" dirty="0">
                <a:latin typeface="Consolas" panose="020B0609020204030204" pitchFamily="49" charset="0"/>
                <a:cs typeface="Consolas" panose="020B0609020204030204" pitchFamily="49" charset="0"/>
              </a:rPr>
              <a:t> &lt;&lt; "</a:t>
            </a:r>
            <a:r>
              <a:rPr lang="en-US" sz="1600" dirty="0" err="1">
                <a:latin typeface="Consolas" panose="020B0609020204030204" pitchFamily="49" charset="0"/>
                <a:cs typeface="Consolas" panose="020B0609020204030204" pitchFamily="49" charset="0"/>
              </a:rPr>
              <a:t>TaskD</a:t>
            </a:r>
            <a:r>
              <a:rPr lang="en-US" sz="1600" dirty="0">
                <a:latin typeface="Consolas" panose="020B0609020204030204" pitchFamily="49" charset="0"/>
                <a:cs typeface="Consolas" panose="020B0609020204030204" pitchFamily="49" charset="0"/>
              </a:rPr>
              <a:t>\n"; </a:t>
            </a:r>
          </a:p>
          <a:p>
            <a:r>
              <a:rPr lang="en-US" sz="1600" dirty="0">
                <a:latin typeface="Consolas" panose="020B0609020204030204" pitchFamily="49" charset="0"/>
                <a:cs typeface="Consolas" panose="020B0609020204030204" pitchFamily="49" charset="0"/>
              </a:rPr>
              <a:t>}, B, C); </a:t>
            </a:r>
          </a:p>
          <a:p>
            <a:r>
              <a:rPr lang="en-US" sz="1600" dirty="0" err="1">
                <a:latin typeface="Consolas" panose="020B0609020204030204" pitchFamily="49" charset="0"/>
                <a:cs typeface="Consolas" panose="020B0609020204030204" pitchFamily="49" charset="0"/>
              </a:rPr>
              <a:t>executor.wait_for_all</a:t>
            </a:r>
            <a:r>
              <a:rPr lang="en-US" sz="1600" dirty="0">
                <a:latin typeface="Consolas" panose="020B0609020204030204" pitchFamily="49" charset="0"/>
                <a:cs typeface="Consolas" panose="020B0609020204030204" pitchFamily="49" charset="0"/>
              </a:rPr>
              <a:t>(); </a:t>
            </a:r>
          </a:p>
        </p:txBody>
      </p:sp>
      <p:sp>
        <p:nvSpPr>
          <p:cNvPr id="15" name="TextBox 14">
            <a:extLst>
              <a:ext uri="{FF2B5EF4-FFF2-40B4-BE49-F238E27FC236}">
                <a16:creationId xmlns:a16="http://schemas.microsoft.com/office/drawing/2014/main" id="{2C21B762-DD0C-684B-9C2E-2CF1D61522F4}"/>
              </a:ext>
            </a:extLst>
          </p:cNvPr>
          <p:cNvSpPr txBox="1"/>
          <p:nvPr/>
        </p:nvSpPr>
        <p:spPr>
          <a:xfrm>
            <a:off x="838199" y="1483464"/>
            <a:ext cx="4936959" cy="430887"/>
          </a:xfrm>
          <a:prstGeom prst="rect">
            <a:avLst/>
          </a:prstGeom>
          <a:solidFill>
            <a:schemeClr val="tx1"/>
          </a:solidFill>
        </p:spPr>
        <p:txBody>
          <a:bodyPr wrap="square" rtlCol="0">
            <a:spAutoFit/>
          </a:bodyPr>
          <a:lstStyle/>
          <a:p>
            <a:pPr algn="ctr"/>
            <a:r>
              <a:rPr lang="en-US" sz="2200" dirty="0">
                <a:solidFill>
                  <a:schemeClr val="bg1"/>
                </a:solidFill>
                <a:latin typeface="Arial" panose="020B0604020202020204" pitchFamily="34" charset="0"/>
                <a:cs typeface="Arial" panose="020B0604020202020204" pitchFamily="34" charset="0"/>
              </a:rPr>
              <a:t>Static task graph parallelism</a:t>
            </a:r>
          </a:p>
        </p:txBody>
      </p:sp>
      <p:sp>
        <p:nvSpPr>
          <p:cNvPr id="16" name="TextBox 15">
            <a:extLst>
              <a:ext uri="{FF2B5EF4-FFF2-40B4-BE49-F238E27FC236}">
                <a16:creationId xmlns:a16="http://schemas.microsoft.com/office/drawing/2014/main" id="{FB0F04D1-7FFC-A299-FB7E-980F23B38557}"/>
              </a:ext>
            </a:extLst>
          </p:cNvPr>
          <p:cNvSpPr txBox="1"/>
          <p:nvPr/>
        </p:nvSpPr>
        <p:spPr>
          <a:xfrm>
            <a:off x="6248399" y="1483072"/>
            <a:ext cx="5105399" cy="430887"/>
          </a:xfrm>
          <a:prstGeom prst="rect">
            <a:avLst/>
          </a:prstGeom>
          <a:solidFill>
            <a:schemeClr val="tx1"/>
          </a:solidFill>
        </p:spPr>
        <p:txBody>
          <a:bodyPr wrap="square" rtlCol="0">
            <a:spAutoFit/>
          </a:bodyPr>
          <a:lstStyle/>
          <a:p>
            <a:pPr algn="ctr"/>
            <a:r>
              <a:rPr lang="en-US" sz="2200" dirty="0">
                <a:solidFill>
                  <a:schemeClr val="bg1"/>
                </a:solidFill>
                <a:latin typeface="Arial" panose="020B0604020202020204" pitchFamily="34" charset="0"/>
                <a:cs typeface="Arial" panose="020B0604020202020204" pitchFamily="34" charset="0"/>
              </a:rPr>
              <a:t>Dynamic task graph parallelism</a:t>
            </a:r>
          </a:p>
        </p:txBody>
      </p:sp>
      <p:sp>
        <p:nvSpPr>
          <p:cNvPr id="19" name="TextBox 18">
            <a:extLst>
              <a:ext uri="{FF2B5EF4-FFF2-40B4-BE49-F238E27FC236}">
                <a16:creationId xmlns:a16="http://schemas.microsoft.com/office/drawing/2014/main" id="{98410458-E7F1-E192-0405-65FF927C98EB}"/>
              </a:ext>
            </a:extLst>
          </p:cNvPr>
          <p:cNvSpPr txBox="1"/>
          <p:nvPr/>
        </p:nvSpPr>
        <p:spPr>
          <a:xfrm>
            <a:off x="5538110" y="499801"/>
            <a:ext cx="5815690" cy="523220"/>
          </a:xfrm>
          <a:prstGeom prst="rect">
            <a:avLst/>
          </a:prstGeom>
          <a:noFill/>
        </p:spPr>
        <p:txBody>
          <a:bodyPr wrap="square" rtlCol="0">
            <a:spAutoFit/>
          </a:bodyPr>
          <a:lstStyle/>
          <a:p>
            <a:pPr algn="r"/>
            <a:r>
              <a:rPr lang="en-US" sz="2800" dirty="0">
                <a:latin typeface="Arial" panose="020B0604020202020204" pitchFamily="34" charset="0"/>
                <a:cs typeface="Arial" panose="020B0604020202020204" pitchFamily="34" charset="0"/>
              </a:rPr>
              <a:t>Taskflow: </a:t>
            </a:r>
            <a:r>
              <a:rPr lang="en-US" sz="2800" dirty="0">
                <a:latin typeface="Arial" panose="020B0604020202020204" pitchFamily="34" charset="0"/>
                <a:cs typeface="Arial" panose="020B0604020202020204" pitchFamily="34" charset="0"/>
                <a:hlinkClick r:id="rId5"/>
              </a:rPr>
              <a:t>https://taskflow.github.io</a:t>
            </a:r>
            <a:endParaRPr lang="en-US" sz="2800" dirty="0">
              <a:latin typeface="Arial" panose="020B0604020202020204" pitchFamily="34" charset="0"/>
              <a:cs typeface="Arial" panose="020B0604020202020204" pitchFamily="34" charset="0"/>
            </a:endParaRPr>
          </a:p>
        </p:txBody>
      </p:sp>
      <p:pic>
        <p:nvPicPr>
          <p:cNvPr id="20" name="Picture 2" descr="Logo">
            <a:extLst>
              <a:ext uri="{FF2B5EF4-FFF2-40B4-BE49-F238E27FC236}">
                <a16:creationId xmlns:a16="http://schemas.microsoft.com/office/drawing/2014/main" id="{CEF6B879-EB40-24E7-ED8A-013063F7461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02362" y="425663"/>
            <a:ext cx="671496" cy="67149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9A95F86-F4C2-47B0-641F-D8D57C2D5FC2}"/>
              </a:ext>
            </a:extLst>
          </p:cNvPr>
          <p:cNvSpPr txBox="1"/>
          <p:nvPr/>
        </p:nvSpPr>
        <p:spPr>
          <a:xfrm>
            <a:off x="812320" y="6532253"/>
            <a:ext cx="10515600" cy="276999"/>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T.-W. Huang, et. al, “Taskflow: A Lightweight Parallel and Heterogeneous Task Graph Computing System,” </a:t>
            </a:r>
            <a:r>
              <a:rPr lang="en-US" sz="1200" i="1" dirty="0">
                <a:latin typeface="Arial" panose="020B0604020202020204" pitchFamily="34" charset="0"/>
                <a:cs typeface="Arial" panose="020B0604020202020204" pitchFamily="34" charset="0"/>
              </a:rPr>
              <a:t>IEEE TPDS</a:t>
            </a:r>
            <a:r>
              <a:rPr lang="en-US" sz="1200" dirty="0">
                <a:latin typeface="Arial" panose="020B0604020202020204" pitchFamily="34" charset="0"/>
                <a:cs typeface="Arial" panose="020B0604020202020204" pitchFamily="34" charset="0"/>
              </a:rPr>
              <a:t>, 2022</a:t>
            </a:r>
          </a:p>
        </p:txBody>
      </p:sp>
    </p:spTree>
    <p:extLst>
      <p:ext uri="{BB962C8B-B14F-4D97-AF65-F5344CB8AC3E}">
        <p14:creationId xmlns:p14="http://schemas.microsoft.com/office/powerpoint/2010/main" val="3315716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F6E76085-3896-964D-86C7-A8B671F281E3}"/>
              </a:ext>
            </a:extLst>
          </p:cNvPr>
          <p:cNvPicPr>
            <a:picLocks noChangeAspect="1"/>
          </p:cNvPicPr>
          <p:nvPr/>
        </p:nvPicPr>
        <p:blipFill>
          <a:blip r:embed="rId3"/>
          <a:stretch>
            <a:fillRect/>
          </a:stretch>
        </p:blipFill>
        <p:spPr>
          <a:xfrm>
            <a:off x="3886199" y="2069512"/>
            <a:ext cx="7467599" cy="4119825"/>
          </a:xfrm>
          <a:prstGeom prst="rect">
            <a:avLst/>
          </a:prstGeom>
        </p:spPr>
      </p:pic>
      <p:sp>
        <p:nvSpPr>
          <p:cNvPr id="2" name="Title 1">
            <a:extLst>
              <a:ext uri="{FF2B5EF4-FFF2-40B4-BE49-F238E27FC236}">
                <a16:creationId xmlns:a16="http://schemas.microsoft.com/office/drawing/2014/main" id="{E7AE07EF-B757-744C-8B4C-6C02923AB82B}"/>
              </a:ext>
            </a:extLst>
          </p:cNvPr>
          <p:cNvSpPr>
            <a:spLocks noGrp="1"/>
          </p:cNvSpPr>
          <p:nvPr>
            <p:ph type="title"/>
          </p:nvPr>
        </p:nvSpPr>
        <p:spPr/>
        <p:txBody>
          <a:bodyPr/>
          <a:lstStyle/>
          <a:p>
            <a:r>
              <a:rPr lang="en-US" dirty="0"/>
              <a:t>Today’s Parallel Computing Problem is Very Irregular</a:t>
            </a:r>
          </a:p>
        </p:txBody>
      </p:sp>
      <p:sp>
        <p:nvSpPr>
          <p:cNvPr id="3" name="Content Placeholder 2">
            <a:extLst>
              <a:ext uri="{FF2B5EF4-FFF2-40B4-BE49-F238E27FC236}">
                <a16:creationId xmlns:a16="http://schemas.microsoft.com/office/drawing/2014/main" id="{7F1CB051-C230-6A4F-85F6-552ED972D818}"/>
              </a:ext>
            </a:extLst>
          </p:cNvPr>
          <p:cNvSpPr>
            <a:spLocks noGrp="1"/>
          </p:cNvSpPr>
          <p:nvPr>
            <p:ph idx="1"/>
          </p:nvPr>
        </p:nvSpPr>
        <p:spPr/>
        <p:txBody>
          <a:bodyPr>
            <a:normAutofit/>
          </a:bodyPr>
          <a:lstStyle/>
          <a:p>
            <a:r>
              <a:rPr lang="en-US" b="1" dirty="0"/>
              <a:t>Computational task graph of a GPU-parallel circuit simulation workload</a:t>
            </a:r>
            <a:r>
              <a:rPr lang="en-US" b="1" baseline="30000" dirty="0"/>
              <a:t>1</a:t>
            </a:r>
          </a:p>
          <a:p>
            <a:pPr marL="457200" lvl="1" indent="0">
              <a:buNone/>
            </a:pPr>
            <a:r>
              <a:rPr lang="en-US" dirty="0"/>
              <a:t>&gt; 500M gates and nets</a:t>
            </a:r>
          </a:p>
          <a:p>
            <a:pPr marL="457200" lvl="1" indent="0">
              <a:buNone/>
            </a:pPr>
            <a:r>
              <a:rPr lang="en-US" dirty="0"/>
              <a:t>&gt; 1000 async kernel tasks</a:t>
            </a:r>
          </a:p>
          <a:p>
            <a:pPr marL="457200" lvl="1" indent="0">
              <a:buNone/>
            </a:pPr>
            <a:r>
              <a:rPr lang="en-US" dirty="0"/>
              <a:t>&gt; 1000 dependencies</a:t>
            </a:r>
          </a:p>
          <a:p>
            <a:pPr marL="457200" lvl="1" indent="0">
              <a:buNone/>
            </a:pPr>
            <a:r>
              <a:rPr lang="en-US" dirty="0"/>
              <a:t>&gt; hours to finish</a:t>
            </a:r>
          </a:p>
        </p:txBody>
      </p:sp>
      <p:pic>
        <p:nvPicPr>
          <p:cNvPr id="4100" name="Picture 4" descr="RTL (Register Transfer Level) design vs Sequential logic design -  GeeksforGeeks">
            <a:extLst>
              <a:ext uri="{FF2B5EF4-FFF2-40B4-BE49-F238E27FC236}">
                <a16:creationId xmlns:a16="http://schemas.microsoft.com/office/drawing/2014/main" id="{B1F467D7-3D41-B441-A55D-6F5894B2EB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198" y="3748807"/>
            <a:ext cx="2687055" cy="233349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965B055-B478-DD49-836D-81A5ADF90757}"/>
              </a:ext>
            </a:extLst>
          </p:cNvPr>
          <p:cNvSpPr txBox="1"/>
          <p:nvPr/>
        </p:nvSpPr>
        <p:spPr>
          <a:xfrm>
            <a:off x="1765401" y="5590826"/>
            <a:ext cx="397866" cy="461665"/>
          </a:xfrm>
          <a:prstGeom prst="rect">
            <a:avLst/>
          </a:prstGeom>
          <a:noFill/>
        </p:spPr>
        <p:txBody>
          <a:bodyPr wrap="none" rtlCol="0">
            <a:spAutoFit/>
          </a:bodyPr>
          <a:lstStyle/>
          <a:p>
            <a:r>
              <a:rPr lang="en-US" sz="2400" dirty="0"/>
              <a:t>…</a:t>
            </a:r>
          </a:p>
        </p:txBody>
      </p:sp>
      <p:sp>
        <p:nvSpPr>
          <p:cNvPr id="7" name="Right Arrow 6">
            <a:extLst>
              <a:ext uri="{FF2B5EF4-FFF2-40B4-BE49-F238E27FC236}">
                <a16:creationId xmlns:a16="http://schemas.microsoft.com/office/drawing/2014/main" id="{69945568-25E0-8F4E-AE21-481CD838D1DD}"/>
              </a:ext>
            </a:extLst>
          </p:cNvPr>
          <p:cNvSpPr/>
          <p:nvPr/>
        </p:nvSpPr>
        <p:spPr>
          <a:xfrm>
            <a:off x="2945421" y="4915554"/>
            <a:ext cx="2687055" cy="67527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Simulation task graph</a:t>
            </a:r>
          </a:p>
        </p:txBody>
      </p:sp>
      <p:sp>
        <p:nvSpPr>
          <p:cNvPr id="5" name="TextBox 4">
            <a:extLst>
              <a:ext uri="{FF2B5EF4-FFF2-40B4-BE49-F238E27FC236}">
                <a16:creationId xmlns:a16="http://schemas.microsoft.com/office/drawing/2014/main" id="{6A4A05EC-4236-4CBA-C1C9-F12D46350838}"/>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Dian-Lun Lin, et al, “From RTL to CUDA: A GPU Acceleration Flow for RTL Simulation with Batch Stimulus,” </a:t>
            </a:r>
            <a:r>
              <a:rPr lang="en-US" sz="1200" i="1" dirty="0">
                <a:latin typeface="Arial" panose="020B0604020202020204" pitchFamily="34" charset="0"/>
                <a:cs typeface="Arial" panose="020B0604020202020204" pitchFamily="34" charset="0"/>
              </a:rPr>
              <a:t>ACM ICPP</a:t>
            </a:r>
            <a:r>
              <a:rPr lang="en-US" sz="1200" dirty="0">
                <a:latin typeface="Arial" panose="020B0604020202020204" pitchFamily="34" charset="0"/>
                <a:cs typeface="Arial" panose="020B0604020202020204" pitchFamily="34" charset="0"/>
              </a:rPr>
              <a:t>, 2022 </a:t>
            </a:r>
          </a:p>
        </p:txBody>
      </p:sp>
      <p:pic>
        <p:nvPicPr>
          <p:cNvPr id="3074" name="Picture 2" descr="NVIDIA's Deep Learning Accelerators, NVDLAs, Could Receive Mainline Support  in the Linux Kernel - Hackster.io">
            <a:extLst>
              <a:ext uri="{FF2B5EF4-FFF2-40B4-BE49-F238E27FC236}">
                <a16:creationId xmlns:a16="http://schemas.microsoft.com/office/drawing/2014/main" id="{2D3D3D64-0497-A0CE-B034-7CFE4C45F3C8}"/>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l="24715" t="2812" r="22436" b="1709"/>
          <a:stretch/>
        </p:blipFill>
        <p:spPr bwMode="auto">
          <a:xfrm>
            <a:off x="9591647" y="4742746"/>
            <a:ext cx="1669904" cy="1696159"/>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891BCE31-9EA6-622A-2D8D-9C0577FAC2F1}"/>
              </a:ext>
            </a:extLst>
          </p:cNvPr>
          <p:cNvSpPr/>
          <p:nvPr/>
        </p:nvSpPr>
        <p:spPr>
          <a:xfrm>
            <a:off x="9503512" y="4713198"/>
            <a:ext cx="1774495" cy="1723266"/>
          </a:xfrm>
          <a:prstGeom prst="rect">
            <a:avLst/>
          </a:prstGeom>
          <a:noFill/>
          <a:ln w="1905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a16="http://schemas.microsoft.com/office/drawing/2014/main" id="{F19BD395-F28F-09EB-8DAA-6F6B0A0B8D28}"/>
              </a:ext>
            </a:extLst>
          </p:cNvPr>
          <p:cNvCxnSpPr>
            <a:cxnSpLocks/>
          </p:cNvCxnSpPr>
          <p:nvPr/>
        </p:nvCxnSpPr>
        <p:spPr>
          <a:xfrm flipH="1" flipV="1">
            <a:off x="8588830" y="4742746"/>
            <a:ext cx="898226" cy="1693718"/>
          </a:xfrm>
          <a:prstGeom prst="line">
            <a:avLst/>
          </a:prstGeom>
          <a:ln w="1905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AE8A5F3-B733-638B-B7C3-6588F858274A}"/>
              </a:ext>
            </a:extLst>
          </p:cNvPr>
          <p:cNvCxnSpPr>
            <a:cxnSpLocks/>
          </p:cNvCxnSpPr>
          <p:nvPr/>
        </p:nvCxnSpPr>
        <p:spPr>
          <a:xfrm flipH="1" flipV="1">
            <a:off x="10729556" y="3646714"/>
            <a:ext cx="548451" cy="1034173"/>
          </a:xfrm>
          <a:prstGeom prst="line">
            <a:avLst/>
          </a:prstGeom>
          <a:ln w="19050">
            <a:solidFill>
              <a:srgbClr val="000000"/>
            </a:solidFill>
            <a:prstDash val="dash"/>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F0CCED6-DBBC-6BF7-8C90-1DD21A3BD8E1}"/>
              </a:ext>
            </a:extLst>
          </p:cNvPr>
          <p:cNvSpPr txBox="1"/>
          <p:nvPr/>
        </p:nvSpPr>
        <p:spPr>
          <a:xfrm>
            <a:off x="7368071" y="5759135"/>
            <a:ext cx="1774495" cy="646331"/>
          </a:xfrm>
          <a:prstGeom prst="rect">
            <a:avLst/>
          </a:prstGeom>
          <a:noFill/>
        </p:spPr>
        <p:txBody>
          <a:bodyPr wrap="square" rtlCol="0">
            <a:spAutoFit/>
          </a:bodyPr>
          <a:lstStyle/>
          <a:p>
            <a:pPr algn="r"/>
            <a:r>
              <a:rPr lang="en-US" dirty="0">
                <a:latin typeface="Arial" panose="020B0604020202020204" pitchFamily="34" charset="0"/>
                <a:cs typeface="Arial" panose="020B0604020202020204" pitchFamily="34" charset="0"/>
              </a:rPr>
              <a:t>Deep learning accelerator</a:t>
            </a:r>
          </a:p>
        </p:txBody>
      </p:sp>
    </p:spTree>
    <p:extLst>
      <p:ext uri="{BB962C8B-B14F-4D97-AF65-F5344CB8AC3E}">
        <p14:creationId xmlns:p14="http://schemas.microsoft.com/office/powerpoint/2010/main" val="1539472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63E7D-1D72-E7C9-D997-21F00DD86189}"/>
              </a:ext>
            </a:extLst>
          </p:cNvPr>
          <p:cNvSpPr>
            <a:spLocks noGrp="1"/>
          </p:cNvSpPr>
          <p:nvPr>
            <p:ph type="title"/>
          </p:nvPr>
        </p:nvSpPr>
        <p:spPr/>
        <p:txBody>
          <a:bodyPr/>
          <a:lstStyle/>
          <a:p>
            <a:r>
              <a:rPr lang="en-US" dirty="0"/>
              <a:t>Another Example of Irregular Parallel Workload</a:t>
            </a:r>
          </a:p>
        </p:txBody>
      </p:sp>
      <p:grpSp>
        <p:nvGrpSpPr>
          <p:cNvPr id="4" name="Group 3">
            <a:extLst>
              <a:ext uri="{FF2B5EF4-FFF2-40B4-BE49-F238E27FC236}">
                <a16:creationId xmlns:a16="http://schemas.microsoft.com/office/drawing/2014/main" id="{1F6C2F26-0D72-AB83-F6CD-D31CC2EB5B57}"/>
              </a:ext>
            </a:extLst>
          </p:cNvPr>
          <p:cNvGrpSpPr/>
          <p:nvPr/>
        </p:nvGrpSpPr>
        <p:grpSpPr>
          <a:xfrm>
            <a:off x="8015558" y="1416425"/>
            <a:ext cx="3164071" cy="4879364"/>
            <a:chOff x="759758" y="1371600"/>
            <a:chExt cx="3232167" cy="4984376"/>
          </a:xfrm>
        </p:grpSpPr>
        <p:sp>
          <p:nvSpPr>
            <p:cNvPr id="5" name="Freeform 4">
              <a:extLst>
                <a:ext uri="{FF2B5EF4-FFF2-40B4-BE49-F238E27FC236}">
                  <a16:creationId xmlns:a16="http://schemas.microsoft.com/office/drawing/2014/main" id="{F291F761-693D-4194-58F1-C0B1CB8515DB}"/>
                </a:ext>
              </a:extLst>
            </p:cNvPr>
            <p:cNvSpPr/>
            <p:nvPr/>
          </p:nvSpPr>
          <p:spPr>
            <a:xfrm>
              <a:off x="1102659" y="3890682"/>
              <a:ext cx="2877670" cy="2465294"/>
            </a:xfrm>
            <a:custGeom>
              <a:avLst/>
              <a:gdLst>
                <a:gd name="connsiteX0" fmla="*/ 71717 w 2877670"/>
                <a:gd name="connsiteY0" fmla="*/ 2375647 h 2465294"/>
                <a:gd name="connsiteX1" fmla="*/ 134470 w 2877670"/>
                <a:gd name="connsiteY1" fmla="*/ 2402542 h 2465294"/>
                <a:gd name="connsiteX2" fmla="*/ 259976 w 2877670"/>
                <a:gd name="connsiteY2" fmla="*/ 2420471 h 2465294"/>
                <a:gd name="connsiteX3" fmla="*/ 537882 w 2877670"/>
                <a:gd name="connsiteY3" fmla="*/ 2429436 h 2465294"/>
                <a:gd name="connsiteX4" fmla="*/ 1004047 w 2877670"/>
                <a:gd name="connsiteY4" fmla="*/ 2447365 h 2465294"/>
                <a:gd name="connsiteX5" fmla="*/ 1676400 w 2877670"/>
                <a:gd name="connsiteY5" fmla="*/ 2456330 h 2465294"/>
                <a:gd name="connsiteX6" fmla="*/ 2008094 w 2877670"/>
                <a:gd name="connsiteY6" fmla="*/ 2465294 h 2465294"/>
                <a:gd name="connsiteX7" fmla="*/ 2492188 w 2877670"/>
                <a:gd name="connsiteY7" fmla="*/ 2456330 h 2465294"/>
                <a:gd name="connsiteX8" fmla="*/ 2545976 w 2877670"/>
                <a:gd name="connsiteY8" fmla="*/ 2438400 h 2465294"/>
                <a:gd name="connsiteX9" fmla="*/ 2563906 w 2877670"/>
                <a:gd name="connsiteY9" fmla="*/ 2420471 h 2465294"/>
                <a:gd name="connsiteX10" fmla="*/ 2617694 w 2877670"/>
                <a:gd name="connsiteY10" fmla="*/ 2402542 h 2465294"/>
                <a:gd name="connsiteX11" fmla="*/ 2635623 w 2877670"/>
                <a:gd name="connsiteY11" fmla="*/ 2384612 h 2465294"/>
                <a:gd name="connsiteX12" fmla="*/ 2662517 w 2877670"/>
                <a:gd name="connsiteY12" fmla="*/ 2375647 h 2465294"/>
                <a:gd name="connsiteX13" fmla="*/ 2680447 w 2877670"/>
                <a:gd name="connsiteY13" fmla="*/ 2348753 h 2465294"/>
                <a:gd name="connsiteX14" fmla="*/ 2707341 w 2877670"/>
                <a:gd name="connsiteY14" fmla="*/ 2330824 h 2465294"/>
                <a:gd name="connsiteX15" fmla="*/ 2743200 w 2877670"/>
                <a:gd name="connsiteY15" fmla="*/ 2286000 h 2465294"/>
                <a:gd name="connsiteX16" fmla="*/ 2779059 w 2877670"/>
                <a:gd name="connsiteY16" fmla="*/ 2223247 h 2465294"/>
                <a:gd name="connsiteX17" fmla="*/ 2796988 w 2877670"/>
                <a:gd name="connsiteY17" fmla="*/ 2151530 h 2465294"/>
                <a:gd name="connsiteX18" fmla="*/ 2805953 w 2877670"/>
                <a:gd name="connsiteY18" fmla="*/ 2124636 h 2465294"/>
                <a:gd name="connsiteX19" fmla="*/ 2814917 w 2877670"/>
                <a:gd name="connsiteY19" fmla="*/ 2088777 h 2465294"/>
                <a:gd name="connsiteX20" fmla="*/ 2832847 w 2877670"/>
                <a:gd name="connsiteY20" fmla="*/ 2061883 h 2465294"/>
                <a:gd name="connsiteX21" fmla="*/ 2850776 w 2877670"/>
                <a:gd name="connsiteY21" fmla="*/ 1936377 h 2465294"/>
                <a:gd name="connsiteX22" fmla="*/ 2877670 w 2877670"/>
                <a:gd name="connsiteY22" fmla="*/ 1766047 h 2465294"/>
                <a:gd name="connsiteX23" fmla="*/ 2868706 w 2877670"/>
                <a:gd name="connsiteY23" fmla="*/ 1550894 h 2465294"/>
                <a:gd name="connsiteX24" fmla="*/ 2859741 w 2877670"/>
                <a:gd name="connsiteY24" fmla="*/ 1488142 h 2465294"/>
                <a:gd name="connsiteX25" fmla="*/ 2850776 w 2877670"/>
                <a:gd name="connsiteY25" fmla="*/ 1264024 h 2465294"/>
                <a:gd name="connsiteX26" fmla="*/ 2841812 w 2877670"/>
                <a:gd name="connsiteY26" fmla="*/ 412377 h 2465294"/>
                <a:gd name="connsiteX27" fmla="*/ 2805953 w 2877670"/>
                <a:gd name="connsiteY27" fmla="*/ 331694 h 2465294"/>
                <a:gd name="connsiteX28" fmla="*/ 2779059 w 2877670"/>
                <a:gd name="connsiteY28" fmla="*/ 233083 h 2465294"/>
                <a:gd name="connsiteX29" fmla="*/ 2761129 w 2877670"/>
                <a:gd name="connsiteY29" fmla="*/ 170330 h 2465294"/>
                <a:gd name="connsiteX30" fmla="*/ 2725270 w 2877670"/>
                <a:gd name="connsiteY30" fmla="*/ 125506 h 2465294"/>
                <a:gd name="connsiteX31" fmla="*/ 2716306 w 2877670"/>
                <a:gd name="connsiteY31" fmla="*/ 98612 h 2465294"/>
                <a:gd name="connsiteX32" fmla="*/ 2653553 w 2877670"/>
                <a:gd name="connsiteY32" fmla="*/ 35859 h 2465294"/>
                <a:gd name="connsiteX33" fmla="*/ 2617694 w 2877670"/>
                <a:gd name="connsiteY33" fmla="*/ 26894 h 2465294"/>
                <a:gd name="connsiteX34" fmla="*/ 2563906 w 2877670"/>
                <a:gd name="connsiteY34" fmla="*/ 8965 h 2465294"/>
                <a:gd name="connsiteX35" fmla="*/ 2537012 w 2877670"/>
                <a:gd name="connsiteY35" fmla="*/ 0 h 2465294"/>
                <a:gd name="connsiteX36" fmla="*/ 2375647 w 2877670"/>
                <a:gd name="connsiteY36" fmla="*/ 8965 h 2465294"/>
                <a:gd name="connsiteX37" fmla="*/ 2259106 w 2877670"/>
                <a:gd name="connsiteY37" fmla="*/ 35859 h 2465294"/>
                <a:gd name="connsiteX38" fmla="*/ 2196353 w 2877670"/>
                <a:gd name="connsiteY38" fmla="*/ 44824 h 2465294"/>
                <a:gd name="connsiteX39" fmla="*/ 2097741 w 2877670"/>
                <a:gd name="connsiteY39" fmla="*/ 62753 h 2465294"/>
                <a:gd name="connsiteX40" fmla="*/ 2043953 w 2877670"/>
                <a:gd name="connsiteY40" fmla="*/ 80683 h 2465294"/>
                <a:gd name="connsiteX41" fmla="*/ 2017059 w 2877670"/>
                <a:gd name="connsiteY41" fmla="*/ 89647 h 2465294"/>
                <a:gd name="connsiteX42" fmla="*/ 1990165 w 2877670"/>
                <a:gd name="connsiteY42" fmla="*/ 107577 h 2465294"/>
                <a:gd name="connsiteX43" fmla="*/ 1945341 w 2877670"/>
                <a:gd name="connsiteY43" fmla="*/ 143436 h 2465294"/>
                <a:gd name="connsiteX44" fmla="*/ 1954306 w 2877670"/>
                <a:gd name="connsiteY44" fmla="*/ 188259 h 2465294"/>
                <a:gd name="connsiteX45" fmla="*/ 1963270 w 2877670"/>
                <a:gd name="connsiteY45" fmla="*/ 242047 h 2465294"/>
                <a:gd name="connsiteX46" fmla="*/ 1972235 w 2877670"/>
                <a:gd name="connsiteY46" fmla="*/ 268942 h 2465294"/>
                <a:gd name="connsiteX47" fmla="*/ 1945341 w 2877670"/>
                <a:gd name="connsiteY47" fmla="*/ 475130 h 2465294"/>
                <a:gd name="connsiteX48" fmla="*/ 1936376 w 2877670"/>
                <a:gd name="connsiteY48" fmla="*/ 502024 h 2465294"/>
                <a:gd name="connsiteX49" fmla="*/ 1927412 w 2877670"/>
                <a:gd name="connsiteY49" fmla="*/ 699247 h 2465294"/>
                <a:gd name="connsiteX50" fmla="*/ 1900517 w 2877670"/>
                <a:gd name="connsiteY50" fmla="*/ 1075765 h 2465294"/>
                <a:gd name="connsiteX51" fmla="*/ 1891553 w 2877670"/>
                <a:gd name="connsiteY51" fmla="*/ 1102659 h 2465294"/>
                <a:gd name="connsiteX52" fmla="*/ 1873623 w 2877670"/>
                <a:gd name="connsiteY52" fmla="*/ 1120589 h 2465294"/>
                <a:gd name="connsiteX53" fmla="*/ 1810870 w 2877670"/>
                <a:gd name="connsiteY53" fmla="*/ 1138518 h 2465294"/>
                <a:gd name="connsiteX54" fmla="*/ 1775012 w 2877670"/>
                <a:gd name="connsiteY54" fmla="*/ 1156447 h 2465294"/>
                <a:gd name="connsiteX55" fmla="*/ 1721223 w 2877670"/>
                <a:gd name="connsiteY55" fmla="*/ 1174377 h 2465294"/>
                <a:gd name="connsiteX56" fmla="*/ 1604682 w 2877670"/>
                <a:gd name="connsiteY56" fmla="*/ 1156447 h 2465294"/>
                <a:gd name="connsiteX57" fmla="*/ 1515035 w 2877670"/>
                <a:gd name="connsiteY57" fmla="*/ 1129553 h 2465294"/>
                <a:gd name="connsiteX58" fmla="*/ 1461247 w 2877670"/>
                <a:gd name="connsiteY58" fmla="*/ 1111624 h 2465294"/>
                <a:gd name="connsiteX59" fmla="*/ 1434353 w 2877670"/>
                <a:gd name="connsiteY59" fmla="*/ 1102659 h 2465294"/>
                <a:gd name="connsiteX60" fmla="*/ 1416423 w 2877670"/>
                <a:gd name="connsiteY60" fmla="*/ 1084730 h 2465294"/>
                <a:gd name="connsiteX61" fmla="*/ 1389529 w 2877670"/>
                <a:gd name="connsiteY61" fmla="*/ 1075765 h 2465294"/>
                <a:gd name="connsiteX62" fmla="*/ 1371600 w 2877670"/>
                <a:gd name="connsiteY62" fmla="*/ 1048871 h 2465294"/>
                <a:gd name="connsiteX63" fmla="*/ 1344706 w 2877670"/>
                <a:gd name="connsiteY63" fmla="*/ 1030942 h 2465294"/>
                <a:gd name="connsiteX64" fmla="*/ 1308847 w 2877670"/>
                <a:gd name="connsiteY64" fmla="*/ 986118 h 2465294"/>
                <a:gd name="connsiteX65" fmla="*/ 1281953 w 2877670"/>
                <a:gd name="connsiteY65" fmla="*/ 968189 h 2465294"/>
                <a:gd name="connsiteX66" fmla="*/ 1237129 w 2877670"/>
                <a:gd name="connsiteY66" fmla="*/ 932330 h 2465294"/>
                <a:gd name="connsiteX67" fmla="*/ 1201270 w 2877670"/>
                <a:gd name="connsiteY67" fmla="*/ 887506 h 2465294"/>
                <a:gd name="connsiteX68" fmla="*/ 1183341 w 2877670"/>
                <a:gd name="connsiteY68" fmla="*/ 860612 h 2465294"/>
                <a:gd name="connsiteX69" fmla="*/ 1156447 w 2877670"/>
                <a:gd name="connsiteY69" fmla="*/ 842683 h 2465294"/>
                <a:gd name="connsiteX70" fmla="*/ 1111623 w 2877670"/>
                <a:gd name="connsiteY70" fmla="*/ 797859 h 2465294"/>
                <a:gd name="connsiteX71" fmla="*/ 1084729 w 2877670"/>
                <a:gd name="connsiteY71" fmla="*/ 779930 h 2465294"/>
                <a:gd name="connsiteX72" fmla="*/ 1030941 w 2877670"/>
                <a:gd name="connsiteY72" fmla="*/ 735106 h 2465294"/>
                <a:gd name="connsiteX73" fmla="*/ 1004047 w 2877670"/>
                <a:gd name="connsiteY73" fmla="*/ 726142 h 2465294"/>
                <a:gd name="connsiteX74" fmla="*/ 932329 w 2877670"/>
                <a:gd name="connsiteY74" fmla="*/ 672353 h 2465294"/>
                <a:gd name="connsiteX75" fmla="*/ 905435 w 2877670"/>
                <a:gd name="connsiteY75" fmla="*/ 654424 h 2465294"/>
                <a:gd name="connsiteX76" fmla="*/ 887506 w 2877670"/>
                <a:gd name="connsiteY76" fmla="*/ 636494 h 2465294"/>
                <a:gd name="connsiteX77" fmla="*/ 833717 w 2877670"/>
                <a:gd name="connsiteY77" fmla="*/ 618565 h 2465294"/>
                <a:gd name="connsiteX78" fmla="*/ 779929 w 2877670"/>
                <a:gd name="connsiteY78" fmla="*/ 600636 h 2465294"/>
                <a:gd name="connsiteX79" fmla="*/ 699247 w 2877670"/>
                <a:gd name="connsiteY79" fmla="*/ 573742 h 2465294"/>
                <a:gd name="connsiteX80" fmla="*/ 672353 w 2877670"/>
                <a:gd name="connsiteY80" fmla="*/ 564777 h 2465294"/>
                <a:gd name="connsiteX81" fmla="*/ 618565 w 2877670"/>
                <a:gd name="connsiteY81" fmla="*/ 555812 h 2465294"/>
                <a:gd name="connsiteX82" fmla="*/ 457200 w 2877670"/>
                <a:gd name="connsiteY82" fmla="*/ 564777 h 2465294"/>
                <a:gd name="connsiteX83" fmla="*/ 430306 w 2877670"/>
                <a:gd name="connsiteY83" fmla="*/ 573742 h 2465294"/>
                <a:gd name="connsiteX84" fmla="*/ 340659 w 2877670"/>
                <a:gd name="connsiteY84" fmla="*/ 582706 h 2465294"/>
                <a:gd name="connsiteX85" fmla="*/ 313765 w 2877670"/>
                <a:gd name="connsiteY85" fmla="*/ 591671 h 2465294"/>
                <a:gd name="connsiteX86" fmla="*/ 251012 w 2877670"/>
                <a:gd name="connsiteY86" fmla="*/ 600636 h 2465294"/>
                <a:gd name="connsiteX87" fmla="*/ 197223 w 2877670"/>
                <a:gd name="connsiteY87" fmla="*/ 609600 h 2465294"/>
                <a:gd name="connsiteX88" fmla="*/ 116541 w 2877670"/>
                <a:gd name="connsiteY88" fmla="*/ 645459 h 2465294"/>
                <a:gd name="connsiteX89" fmla="*/ 80682 w 2877670"/>
                <a:gd name="connsiteY89" fmla="*/ 681318 h 2465294"/>
                <a:gd name="connsiteX90" fmla="*/ 44823 w 2877670"/>
                <a:gd name="connsiteY90" fmla="*/ 762000 h 2465294"/>
                <a:gd name="connsiteX91" fmla="*/ 35859 w 2877670"/>
                <a:gd name="connsiteY91" fmla="*/ 797859 h 2465294"/>
                <a:gd name="connsiteX92" fmla="*/ 35859 w 2877670"/>
                <a:gd name="connsiteY92" fmla="*/ 968189 h 2465294"/>
                <a:gd name="connsiteX93" fmla="*/ 53788 w 2877670"/>
                <a:gd name="connsiteY93" fmla="*/ 995083 h 2465294"/>
                <a:gd name="connsiteX94" fmla="*/ 107576 w 2877670"/>
                <a:gd name="connsiteY94" fmla="*/ 1013012 h 2465294"/>
                <a:gd name="connsiteX95" fmla="*/ 152400 w 2877670"/>
                <a:gd name="connsiteY95" fmla="*/ 1039906 h 2465294"/>
                <a:gd name="connsiteX96" fmla="*/ 206188 w 2877670"/>
                <a:gd name="connsiteY96" fmla="*/ 1075765 h 2465294"/>
                <a:gd name="connsiteX97" fmla="*/ 242047 w 2877670"/>
                <a:gd name="connsiteY97" fmla="*/ 1129553 h 2465294"/>
                <a:gd name="connsiteX98" fmla="*/ 277906 w 2877670"/>
                <a:gd name="connsiteY98" fmla="*/ 1192306 h 2465294"/>
                <a:gd name="connsiteX99" fmla="*/ 331694 w 2877670"/>
                <a:gd name="connsiteY99" fmla="*/ 1264024 h 2465294"/>
                <a:gd name="connsiteX100" fmla="*/ 340659 w 2877670"/>
                <a:gd name="connsiteY100" fmla="*/ 1290918 h 2465294"/>
                <a:gd name="connsiteX101" fmla="*/ 349623 w 2877670"/>
                <a:gd name="connsiteY101" fmla="*/ 1335742 h 2465294"/>
                <a:gd name="connsiteX102" fmla="*/ 358588 w 2877670"/>
                <a:gd name="connsiteY102" fmla="*/ 1371600 h 2465294"/>
                <a:gd name="connsiteX103" fmla="*/ 349623 w 2877670"/>
                <a:gd name="connsiteY103" fmla="*/ 1416424 h 2465294"/>
                <a:gd name="connsiteX104" fmla="*/ 340659 w 2877670"/>
                <a:gd name="connsiteY104" fmla="*/ 1443318 h 2465294"/>
                <a:gd name="connsiteX105" fmla="*/ 322729 w 2877670"/>
                <a:gd name="connsiteY105" fmla="*/ 1541930 h 2465294"/>
                <a:gd name="connsiteX106" fmla="*/ 304800 w 2877670"/>
                <a:gd name="connsiteY106" fmla="*/ 1595718 h 2465294"/>
                <a:gd name="connsiteX107" fmla="*/ 286870 w 2877670"/>
                <a:gd name="connsiteY107" fmla="*/ 1649506 h 2465294"/>
                <a:gd name="connsiteX108" fmla="*/ 268941 w 2877670"/>
                <a:gd name="connsiteY108" fmla="*/ 1703294 h 2465294"/>
                <a:gd name="connsiteX109" fmla="*/ 242047 w 2877670"/>
                <a:gd name="connsiteY109" fmla="*/ 1757083 h 2465294"/>
                <a:gd name="connsiteX110" fmla="*/ 215153 w 2877670"/>
                <a:gd name="connsiteY110" fmla="*/ 1775012 h 2465294"/>
                <a:gd name="connsiteX111" fmla="*/ 170329 w 2877670"/>
                <a:gd name="connsiteY111" fmla="*/ 1801906 h 2465294"/>
                <a:gd name="connsiteX112" fmla="*/ 134470 w 2877670"/>
                <a:gd name="connsiteY112" fmla="*/ 1837765 h 2465294"/>
                <a:gd name="connsiteX113" fmla="*/ 62753 w 2877670"/>
                <a:gd name="connsiteY113" fmla="*/ 1900518 h 2465294"/>
                <a:gd name="connsiteX114" fmla="*/ 26894 w 2877670"/>
                <a:gd name="connsiteY114" fmla="*/ 1990165 h 2465294"/>
                <a:gd name="connsiteX115" fmla="*/ 17929 w 2877670"/>
                <a:gd name="connsiteY115" fmla="*/ 2017059 h 2465294"/>
                <a:gd name="connsiteX116" fmla="*/ 0 w 2877670"/>
                <a:gd name="connsiteY116" fmla="*/ 2088777 h 2465294"/>
                <a:gd name="connsiteX117" fmla="*/ 17929 w 2877670"/>
                <a:gd name="connsiteY117" fmla="*/ 2268071 h 2465294"/>
                <a:gd name="connsiteX118" fmla="*/ 35859 w 2877670"/>
                <a:gd name="connsiteY118" fmla="*/ 2321859 h 2465294"/>
                <a:gd name="connsiteX119" fmla="*/ 71717 w 2877670"/>
                <a:gd name="connsiteY119" fmla="*/ 2375647 h 2465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877670" h="2465294">
                  <a:moveTo>
                    <a:pt x="71717" y="2375647"/>
                  </a:moveTo>
                  <a:cubicBezTo>
                    <a:pt x="88152" y="2389094"/>
                    <a:pt x="112880" y="2395345"/>
                    <a:pt x="134470" y="2402542"/>
                  </a:cubicBezTo>
                  <a:cubicBezTo>
                    <a:pt x="160604" y="2411253"/>
                    <a:pt x="244462" y="2419695"/>
                    <a:pt x="259976" y="2420471"/>
                  </a:cubicBezTo>
                  <a:cubicBezTo>
                    <a:pt x="352544" y="2425100"/>
                    <a:pt x="445247" y="2426448"/>
                    <a:pt x="537882" y="2429436"/>
                  </a:cubicBezTo>
                  <a:cubicBezTo>
                    <a:pt x="748075" y="2448543"/>
                    <a:pt x="642373" y="2441129"/>
                    <a:pt x="1004047" y="2447365"/>
                  </a:cubicBezTo>
                  <a:lnTo>
                    <a:pt x="1676400" y="2456330"/>
                  </a:lnTo>
                  <a:cubicBezTo>
                    <a:pt x="1786965" y="2459318"/>
                    <a:pt x="1897489" y="2465294"/>
                    <a:pt x="2008094" y="2465294"/>
                  </a:cubicBezTo>
                  <a:cubicBezTo>
                    <a:pt x="2169486" y="2465294"/>
                    <a:pt x="2330997" y="2464390"/>
                    <a:pt x="2492188" y="2456330"/>
                  </a:cubicBezTo>
                  <a:cubicBezTo>
                    <a:pt x="2511064" y="2455386"/>
                    <a:pt x="2545976" y="2438400"/>
                    <a:pt x="2545976" y="2438400"/>
                  </a:cubicBezTo>
                  <a:cubicBezTo>
                    <a:pt x="2551953" y="2432424"/>
                    <a:pt x="2556346" y="2424251"/>
                    <a:pt x="2563906" y="2420471"/>
                  </a:cubicBezTo>
                  <a:cubicBezTo>
                    <a:pt x="2580810" y="2412019"/>
                    <a:pt x="2617694" y="2402542"/>
                    <a:pt x="2617694" y="2402542"/>
                  </a:cubicBezTo>
                  <a:cubicBezTo>
                    <a:pt x="2623670" y="2396565"/>
                    <a:pt x="2628376" y="2388961"/>
                    <a:pt x="2635623" y="2384612"/>
                  </a:cubicBezTo>
                  <a:cubicBezTo>
                    <a:pt x="2643726" y="2379750"/>
                    <a:pt x="2655138" y="2381550"/>
                    <a:pt x="2662517" y="2375647"/>
                  </a:cubicBezTo>
                  <a:cubicBezTo>
                    <a:pt x="2670930" y="2368916"/>
                    <a:pt x="2672828" y="2356372"/>
                    <a:pt x="2680447" y="2348753"/>
                  </a:cubicBezTo>
                  <a:cubicBezTo>
                    <a:pt x="2688066" y="2341135"/>
                    <a:pt x="2698376" y="2336800"/>
                    <a:pt x="2707341" y="2330824"/>
                  </a:cubicBezTo>
                  <a:cubicBezTo>
                    <a:pt x="2762523" y="2248049"/>
                    <a:pt x="2692105" y="2349870"/>
                    <a:pt x="2743200" y="2286000"/>
                  </a:cubicBezTo>
                  <a:cubicBezTo>
                    <a:pt x="2760093" y="2264883"/>
                    <a:pt x="2766790" y="2247784"/>
                    <a:pt x="2779059" y="2223247"/>
                  </a:cubicBezTo>
                  <a:cubicBezTo>
                    <a:pt x="2785035" y="2199341"/>
                    <a:pt x="2789195" y="2174907"/>
                    <a:pt x="2796988" y="2151530"/>
                  </a:cubicBezTo>
                  <a:cubicBezTo>
                    <a:pt x="2799976" y="2142565"/>
                    <a:pt x="2803357" y="2133722"/>
                    <a:pt x="2805953" y="2124636"/>
                  </a:cubicBezTo>
                  <a:cubicBezTo>
                    <a:pt x="2809338" y="2112789"/>
                    <a:pt x="2810064" y="2100102"/>
                    <a:pt x="2814917" y="2088777"/>
                  </a:cubicBezTo>
                  <a:cubicBezTo>
                    <a:pt x="2819161" y="2078874"/>
                    <a:pt x="2826870" y="2070848"/>
                    <a:pt x="2832847" y="2061883"/>
                  </a:cubicBezTo>
                  <a:cubicBezTo>
                    <a:pt x="2838823" y="2020048"/>
                    <a:pt x="2843828" y="1978062"/>
                    <a:pt x="2850776" y="1936377"/>
                  </a:cubicBezTo>
                  <a:cubicBezTo>
                    <a:pt x="2872180" y="1807958"/>
                    <a:pt x="2863565" y="1864788"/>
                    <a:pt x="2877670" y="1766047"/>
                  </a:cubicBezTo>
                  <a:cubicBezTo>
                    <a:pt x="2874682" y="1694329"/>
                    <a:pt x="2873327" y="1622525"/>
                    <a:pt x="2868706" y="1550894"/>
                  </a:cubicBezTo>
                  <a:cubicBezTo>
                    <a:pt x="2867346" y="1529808"/>
                    <a:pt x="2861059" y="1509231"/>
                    <a:pt x="2859741" y="1488142"/>
                  </a:cubicBezTo>
                  <a:cubicBezTo>
                    <a:pt x="2855077" y="1413522"/>
                    <a:pt x="2853764" y="1338730"/>
                    <a:pt x="2850776" y="1264024"/>
                  </a:cubicBezTo>
                  <a:cubicBezTo>
                    <a:pt x="2847788" y="980142"/>
                    <a:pt x="2847489" y="696218"/>
                    <a:pt x="2841812" y="412377"/>
                  </a:cubicBezTo>
                  <a:cubicBezTo>
                    <a:pt x="2840916" y="367568"/>
                    <a:pt x="2831204" y="365362"/>
                    <a:pt x="2805953" y="331694"/>
                  </a:cubicBezTo>
                  <a:cubicBezTo>
                    <a:pt x="2789195" y="281422"/>
                    <a:pt x="2799281" y="313971"/>
                    <a:pt x="2779059" y="233083"/>
                  </a:cubicBezTo>
                  <a:cubicBezTo>
                    <a:pt x="2776186" y="221593"/>
                    <a:pt x="2767560" y="183192"/>
                    <a:pt x="2761129" y="170330"/>
                  </a:cubicBezTo>
                  <a:cubicBezTo>
                    <a:pt x="2749820" y="147711"/>
                    <a:pt x="2741947" y="142183"/>
                    <a:pt x="2725270" y="125506"/>
                  </a:cubicBezTo>
                  <a:cubicBezTo>
                    <a:pt x="2722282" y="116541"/>
                    <a:pt x="2720895" y="106872"/>
                    <a:pt x="2716306" y="98612"/>
                  </a:cubicBezTo>
                  <a:cubicBezTo>
                    <a:pt x="2686743" y="45399"/>
                    <a:pt x="2695830" y="47938"/>
                    <a:pt x="2653553" y="35859"/>
                  </a:cubicBezTo>
                  <a:cubicBezTo>
                    <a:pt x="2641706" y="32474"/>
                    <a:pt x="2629495" y="30434"/>
                    <a:pt x="2617694" y="26894"/>
                  </a:cubicBezTo>
                  <a:cubicBezTo>
                    <a:pt x="2599592" y="21463"/>
                    <a:pt x="2581835" y="14941"/>
                    <a:pt x="2563906" y="8965"/>
                  </a:cubicBezTo>
                  <a:lnTo>
                    <a:pt x="2537012" y="0"/>
                  </a:lnTo>
                  <a:cubicBezTo>
                    <a:pt x="2483224" y="2988"/>
                    <a:pt x="2429316" y="4298"/>
                    <a:pt x="2375647" y="8965"/>
                  </a:cubicBezTo>
                  <a:cubicBezTo>
                    <a:pt x="2343657" y="11747"/>
                    <a:pt x="2285774" y="32049"/>
                    <a:pt x="2259106" y="35859"/>
                  </a:cubicBezTo>
                  <a:lnTo>
                    <a:pt x="2196353" y="44824"/>
                  </a:lnTo>
                  <a:cubicBezTo>
                    <a:pt x="2180690" y="47234"/>
                    <a:pt x="2115830" y="57820"/>
                    <a:pt x="2097741" y="62753"/>
                  </a:cubicBezTo>
                  <a:cubicBezTo>
                    <a:pt x="2079508" y="67726"/>
                    <a:pt x="2061882" y="74707"/>
                    <a:pt x="2043953" y="80683"/>
                  </a:cubicBezTo>
                  <a:lnTo>
                    <a:pt x="2017059" y="89647"/>
                  </a:lnTo>
                  <a:cubicBezTo>
                    <a:pt x="2008094" y="95624"/>
                    <a:pt x="1998578" y="100846"/>
                    <a:pt x="1990165" y="107577"/>
                  </a:cubicBezTo>
                  <a:cubicBezTo>
                    <a:pt x="1926294" y="158673"/>
                    <a:pt x="2028118" y="88249"/>
                    <a:pt x="1945341" y="143436"/>
                  </a:cubicBezTo>
                  <a:cubicBezTo>
                    <a:pt x="1948329" y="158377"/>
                    <a:pt x="1951580" y="173268"/>
                    <a:pt x="1954306" y="188259"/>
                  </a:cubicBezTo>
                  <a:cubicBezTo>
                    <a:pt x="1957557" y="206142"/>
                    <a:pt x="1959327" y="224303"/>
                    <a:pt x="1963270" y="242047"/>
                  </a:cubicBezTo>
                  <a:cubicBezTo>
                    <a:pt x="1965320" y="251272"/>
                    <a:pt x="1969247" y="259977"/>
                    <a:pt x="1972235" y="268942"/>
                  </a:cubicBezTo>
                  <a:cubicBezTo>
                    <a:pt x="1967931" y="316281"/>
                    <a:pt x="1959937" y="431345"/>
                    <a:pt x="1945341" y="475130"/>
                  </a:cubicBezTo>
                  <a:lnTo>
                    <a:pt x="1936376" y="502024"/>
                  </a:lnTo>
                  <a:cubicBezTo>
                    <a:pt x="1933388" y="567765"/>
                    <a:pt x="1929568" y="633473"/>
                    <a:pt x="1927412" y="699247"/>
                  </a:cubicBezTo>
                  <a:cubicBezTo>
                    <a:pt x="1915463" y="1063704"/>
                    <a:pt x="1983366" y="951497"/>
                    <a:pt x="1900517" y="1075765"/>
                  </a:cubicBezTo>
                  <a:cubicBezTo>
                    <a:pt x="1897529" y="1084730"/>
                    <a:pt x="1896415" y="1094556"/>
                    <a:pt x="1891553" y="1102659"/>
                  </a:cubicBezTo>
                  <a:cubicBezTo>
                    <a:pt x="1887204" y="1109907"/>
                    <a:pt x="1880871" y="1116240"/>
                    <a:pt x="1873623" y="1120589"/>
                  </a:cubicBezTo>
                  <a:cubicBezTo>
                    <a:pt x="1861588" y="1127810"/>
                    <a:pt x="1821282" y="1134613"/>
                    <a:pt x="1810870" y="1138518"/>
                  </a:cubicBezTo>
                  <a:cubicBezTo>
                    <a:pt x="1798357" y="1143210"/>
                    <a:pt x="1787420" y="1151484"/>
                    <a:pt x="1775012" y="1156447"/>
                  </a:cubicBezTo>
                  <a:cubicBezTo>
                    <a:pt x="1757464" y="1163466"/>
                    <a:pt x="1721223" y="1174377"/>
                    <a:pt x="1721223" y="1174377"/>
                  </a:cubicBezTo>
                  <a:cubicBezTo>
                    <a:pt x="1691076" y="1170070"/>
                    <a:pt x="1635785" y="1162667"/>
                    <a:pt x="1604682" y="1156447"/>
                  </a:cubicBezTo>
                  <a:cubicBezTo>
                    <a:pt x="1570799" y="1149671"/>
                    <a:pt x="1549355" y="1140993"/>
                    <a:pt x="1515035" y="1129553"/>
                  </a:cubicBezTo>
                  <a:lnTo>
                    <a:pt x="1461247" y="1111624"/>
                  </a:lnTo>
                  <a:lnTo>
                    <a:pt x="1434353" y="1102659"/>
                  </a:lnTo>
                  <a:cubicBezTo>
                    <a:pt x="1428376" y="1096683"/>
                    <a:pt x="1423671" y="1089078"/>
                    <a:pt x="1416423" y="1084730"/>
                  </a:cubicBezTo>
                  <a:cubicBezTo>
                    <a:pt x="1408320" y="1079868"/>
                    <a:pt x="1396908" y="1081668"/>
                    <a:pt x="1389529" y="1075765"/>
                  </a:cubicBezTo>
                  <a:cubicBezTo>
                    <a:pt x="1381116" y="1069034"/>
                    <a:pt x="1379218" y="1056489"/>
                    <a:pt x="1371600" y="1048871"/>
                  </a:cubicBezTo>
                  <a:cubicBezTo>
                    <a:pt x="1363982" y="1041253"/>
                    <a:pt x="1353119" y="1037673"/>
                    <a:pt x="1344706" y="1030942"/>
                  </a:cubicBezTo>
                  <a:cubicBezTo>
                    <a:pt x="1300346" y="995454"/>
                    <a:pt x="1355443" y="1032714"/>
                    <a:pt x="1308847" y="986118"/>
                  </a:cubicBezTo>
                  <a:cubicBezTo>
                    <a:pt x="1301229" y="978500"/>
                    <a:pt x="1290366" y="974920"/>
                    <a:pt x="1281953" y="968189"/>
                  </a:cubicBezTo>
                  <a:cubicBezTo>
                    <a:pt x="1218083" y="917094"/>
                    <a:pt x="1319904" y="987512"/>
                    <a:pt x="1237129" y="932330"/>
                  </a:cubicBezTo>
                  <a:cubicBezTo>
                    <a:pt x="1181947" y="849555"/>
                    <a:pt x="1252365" y="951376"/>
                    <a:pt x="1201270" y="887506"/>
                  </a:cubicBezTo>
                  <a:cubicBezTo>
                    <a:pt x="1194539" y="879093"/>
                    <a:pt x="1190959" y="868230"/>
                    <a:pt x="1183341" y="860612"/>
                  </a:cubicBezTo>
                  <a:cubicBezTo>
                    <a:pt x="1175723" y="852994"/>
                    <a:pt x="1164555" y="849778"/>
                    <a:pt x="1156447" y="842683"/>
                  </a:cubicBezTo>
                  <a:cubicBezTo>
                    <a:pt x="1140545" y="828769"/>
                    <a:pt x="1129205" y="809580"/>
                    <a:pt x="1111623" y="797859"/>
                  </a:cubicBezTo>
                  <a:cubicBezTo>
                    <a:pt x="1102658" y="791883"/>
                    <a:pt x="1093142" y="786661"/>
                    <a:pt x="1084729" y="779930"/>
                  </a:cubicBezTo>
                  <a:cubicBezTo>
                    <a:pt x="1050135" y="752255"/>
                    <a:pt x="1084345" y="765622"/>
                    <a:pt x="1030941" y="735106"/>
                  </a:cubicBezTo>
                  <a:cubicBezTo>
                    <a:pt x="1022736" y="730418"/>
                    <a:pt x="1013012" y="729130"/>
                    <a:pt x="1004047" y="726142"/>
                  </a:cubicBezTo>
                  <a:cubicBezTo>
                    <a:pt x="970880" y="692975"/>
                    <a:pt x="993149" y="712899"/>
                    <a:pt x="932329" y="672353"/>
                  </a:cubicBezTo>
                  <a:cubicBezTo>
                    <a:pt x="923364" y="666377"/>
                    <a:pt x="913053" y="662043"/>
                    <a:pt x="905435" y="654424"/>
                  </a:cubicBezTo>
                  <a:cubicBezTo>
                    <a:pt x="899459" y="648447"/>
                    <a:pt x="895066" y="640274"/>
                    <a:pt x="887506" y="636494"/>
                  </a:cubicBezTo>
                  <a:cubicBezTo>
                    <a:pt x="870602" y="628042"/>
                    <a:pt x="851647" y="624541"/>
                    <a:pt x="833717" y="618565"/>
                  </a:cubicBezTo>
                  <a:lnTo>
                    <a:pt x="779929" y="600636"/>
                  </a:lnTo>
                  <a:lnTo>
                    <a:pt x="699247" y="573742"/>
                  </a:lnTo>
                  <a:cubicBezTo>
                    <a:pt x="690282" y="570754"/>
                    <a:pt x="681674" y="566331"/>
                    <a:pt x="672353" y="564777"/>
                  </a:cubicBezTo>
                  <a:lnTo>
                    <a:pt x="618565" y="555812"/>
                  </a:lnTo>
                  <a:cubicBezTo>
                    <a:pt x="564777" y="558800"/>
                    <a:pt x="510829" y="559669"/>
                    <a:pt x="457200" y="564777"/>
                  </a:cubicBezTo>
                  <a:cubicBezTo>
                    <a:pt x="447793" y="565673"/>
                    <a:pt x="439646" y="572305"/>
                    <a:pt x="430306" y="573742"/>
                  </a:cubicBezTo>
                  <a:cubicBezTo>
                    <a:pt x="400624" y="578308"/>
                    <a:pt x="370541" y="579718"/>
                    <a:pt x="340659" y="582706"/>
                  </a:cubicBezTo>
                  <a:cubicBezTo>
                    <a:pt x="331694" y="585694"/>
                    <a:pt x="323031" y="589818"/>
                    <a:pt x="313765" y="591671"/>
                  </a:cubicBezTo>
                  <a:cubicBezTo>
                    <a:pt x="293045" y="595815"/>
                    <a:pt x="271896" y="597423"/>
                    <a:pt x="251012" y="600636"/>
                  </a:cubicBezTo>
                  <a:cubicBezTo>
                    <a:pt x="233046" y="603400"/>
                    <a:pt x="215153" y="606612"/>
                    <a:pt x="197223" y="609600"/>
                  </a:cubicBezTo>
                  <a:cubicBezTo>
                    <a:pt x="160401" y="621874"/>
                    <a:pt x="143661" y="622213"/>
                    <a:pt x="116541" y="645459"/>
                  </a:cubicBezTo>
                  <a:cubicBezTo>
                    <a:pt x="103706" y="656460"/>
                    <a:pt x="80682" y="681318"/>
                    <a:pt x="80682" y="681318"/>
                  </a:cubicBezTo>
                  <a:cubicBezTo>
                    <a:pt x="59346" y="745327"/>
                    <a:pt x="73237" y="719381"/>
                    <a:pt x="44823" y="762000"/>
                  </a:cubicBezTo>
                  <a:cubicBezTo>
                    <a:pt x="41835" y="773953"/>
                    <a:pt x="37601" y="785662"/>
                    <a:pt x="35859" y="797859"/>
                  </a:cubicBezTo>
                  <a:cubicBezTo>
                    <a:pt x="27218" y="858350"/>
                    <a:pt x="20860" y="908191"/>
                    <a:pt x="35859" y="968189"/>
                  </a:cubicBezTo>
                  <a:cubicBezTo>
                    <a:pt x="38472" y="978641"/>
                    <a:pt x="44652" y="989373"/>
                    <a:pt x="53788" y="995083"/>
                  </a:cubicBezTo>
                  <a:cubicBezTo>
                    <a:pt x="69814" y="1005100"/>
                    <a:pt x="107576" y="1013012"/>
                    <a:pt x="107576" y="1013012"/>
                  </a:cubicBezTo>
                  <a:cubicBezTo>
                    <a:pt x="147803" y="1053239"/>
                    <a:pt x="100030" y="1010812"/>
                    <a:pt x="152400" y="1039906"/>
                  </a:cubicBezTo>
                  <a:cubicBezTo>
                    <a:pt x="171237" y="1050371"/>
                    <a:pt x="206188" y="1075765"/>
                    <a:pt x="206188" y="1075765"/>
                  </a:cubicBezTo>
                  <a:cubicBezTo>
                    <a:pt x="218141" y="1093694"/>
                    <a:pt x="232410" y="1110279"/>
                    <a:pt x="242047" y="1129553"/>
                  </a:cubicBezTo>
                  <a:cubicBezTo>
                    <a:pt x="254320" y="1154099"/>
                    <a:pt x="261008" y="1171183"/>
                    <a:pt x="277906" y="1192306"/>
                  </a:cubicBezTo>
                  <a:cubicBezTo>
                    <a:pt x="302177" y="1222645"/>
                    <a:pt x="313824" y="1210415"/>
                    <a:pt x="331694" y="1264024"/>
                  </a:cubicBezTo>
                  <a:cubicBezTo>
                    <a:pt x="334682" y="1272989"/>
                    <a:pt x="338367" y="1281751"/>
                    <a:pt x="340659" y="1290918"/>
                  </a:cubicBezTo>
                  <a:cubicBezTo>
                    <a:pt x="344354" y="1305700"/>
                    <a:pt x="346318" y="1320868"/>
                    <a:pt x="349623" y="1335742"/>
                  </a:cubicBezTo>
                  <a:cubicBezTo>
                    <a:pt x="352296" y="1347769"/>
                    <a:pt x="355600" y="1359647"/>
                    <a:pt x="358588" y="1371600"/>
                  </a:cubicBezTo>
                  <a:cubicBezTo>
                    <a:pt x="355600" y="1386541"/>
                    <a:pt x="353318" y="1401642"/>
                    <a:pt x="349623" y="1416424"/>
                  </a:cubicBezTo>
                  <a:cubicBezTo>
                    <a:pt x="347331" y="1425591"/>
                    <a:pt x="342709" y="1434093"/>
                    <a:pt x="340659" y="1443318"/>
                  </a:cubicBezTo>
                  <a:cubicBezTo>
                    <a:pt x="332459" y="1480217"/>
                    <a:pt x="332517" y="1506040"/>
                    <a:pt x="322729" y="1541930"/>
                  </a:cubicBezTo>
                  <a:cubicBezTo>
                    <a:pt x="317756" y="1560163"/>
                    <a:pt x="310776" y="1577789"/>
                    <a:pt x="304800" y="1595718"/>
                  </a:cubicBezTo>
                  <a:lnTo>
                    <a:pt x="286870" y="1649506"/>
                  </a:lnTo>
                  <a:lnTo>
                    <a:pt x="268941" y="1703294"/>
                  </a:lnTo>
                  <a:cubicBezTo>
                    <a:pt x="261650" y="1725167"/>
                    <a:pt x="259425" y="1739705"/>
                    <a:pt x="242047" y="1757083"/>
                  </a:cubicBezTo>
                  <a:cubicBezTo>
                    <a:pt x="234429" y="1764701"/>
                    <a:pt x="223566" y="1768281"/>
                    <a:pt x="215153" y="1775012"/>
                  </a:cubicBezTo>
                  <a:cubicBezTo>
                    <a:pt x="179993" y="1803139"/>
                    <a:pt x="217034" y="1786339"/>
                    <a:pt x="170329" y="1801906"/>
                  </a:cubicBezTo>
                  <a:cubicBezTo>
                    <a:pt x="158376" y="1813859"/>
                    <a:pt x="148535" y="1828388"/>
                    <a:pt x="134470" y="1837765"/>
                  </a:cubicBezTo>
                  <a:cubicBezTo>
                    <a:pt x="110049" y="1854046"/>
                    <a:pt x="75865" y="1874294"/>
                    <a:pt x="62753" y="1900518"/>
                  </a:cubicBezTo>
                  <a:cubicBezTo>
                    <a:pt x="36370" y="1953283"/>
                    <a:pt x="49050" y="1923696"/>
                    <a:pt x="26894" y="1990165"/>
                  </a:cubicBezTo>
                  <a:cubicBezTo>
                    <a:pt x="23906" y="1999130"/>
                    <a:pt x="19782" y="2007793"/>
                    <a:pt x="17929" y="2017059"/>
                  </a:cubicBezTo>
                  <a:cubicBezTo>
                    <a:pt x="7112" y="2071149"/>
                    <a:pt x="13784" y="2047428"/>
                    <a:pt x="0" y="2088777"/>
                  </a:cubicBezTo>
                  <a:cubicBezTo>
                    <a:pt x="5520" y="2177086"/>
                    <a:pt x="-1569" y="2203078"/>
                    <a:pt x="17929" y="2268071"/>
                  </a:cubicBezTo>
                  <a:cubicBezTo>
                    <a:pt x="23360" y="2286173"/>
                    <a:pt x="22496" y="2308495"/>
                    <a:pt x="35859" y="2321859"/>
                  </a:cubicBezTo>
                  <a:cubicBezTo>
                    <a:pt x="58014" y="2344015"/>
                    <a:pt x="55282" y="2362200"/>
                    <a:pt x="71717" y="2375647"/>
                  </a:cubicBezTo>
                  <a:close/>
                </a:path>
              </a:pathLst>
            </a:custGeom>
            <a:solidFill>
              <a:schemeClr val="accent2">
                <a:lumMod val="40000"/>
                <a:lumOff val="60000"/>
              </a:schemeClr>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C3B21F7B-19EE-6336-5F96-0989532A0756}"/>
                </a:ext>
              </a:extLst>
            </p:cNvPr>
            <p:cNvSpPr/>
            <p:nvPr/>
          </p:nvSpPr>
          <p:spPr>
            <a:xfrm>
              <a:off x="759758" y="1371600"/>
              <a:ext cx="3232167" cy="2511143"/>
            </a:xfrm>
            <a:custGeom>
              <a:avLst/>
              <a:gdLst>
                <a:gd name="connsiteX0" fmla="*/ 80682 w 3442447"/>
                <a:gd name="connsiteY0" fmla="*/ 224118 h 2511143"/>
                <a:gd name="connsiteX1" fmla="*/ 71717 w 3442447"/>
                <a:gd name="connsiteY1" fmla="*/ 161365 h 2511143"/>
                <a:gd name="connsiteX2" fmla="*/ 116541 w 3442447"/>
                <a:gd name="connsiteY2" fmla="*/ 98612 h 2511143"/>
                <a:gd name="connsiteX3" fmla="*/ 152400 w 3442447"/>
                <a:gd name="connsiteY3" fmla="*/ 62753 h 2511143"/>
                <a:gd name="connsiteX4" fmla="*/ 206188 w 3442447"/>
                <a:gd name="connsiteY4" fmla="*/ 35859 h 2511143"/>
                <a:gd name="connsiteX5" fmla="*/ 242047 w 3442447"/>
                <a:gd name="connsiteY5" fmla="*/ 26894 h 2511143"/>
                <a:gd name="connsiteX6" fmla="*/ 286870 w 3442447"/>
                <a:gd name="connsiteY6" fmla="*/ 17929 h 2511143"/>
                <a:gd name="connsiteX7" fmla="*/ 412376 w 3442447"/>
                <a:gd name="connsiteY7" fmla="*/ 0 h 2511143"/>
                <a:gd name="connsiteX8" fmla="*/ 2106706 w 3442447"/>
                <a:gd name="connsiteY8" fmla="*/ 8965 h 2511143"/>
                <a:gd name="connsiteX9" fmla="*/ 2312894 w 3442447"/>
                <a:gd name="connsiteY9" fmla="*/ 35859 h 2511143"/>
                <a:gd name="connsiteX10" fmla="*/ 2841811 w 3442447"/>
                <a:gd name="connsiteY10" fmla="*/ 53788 h 2511143"/>
                <a:gd name="connsiteX11" fmla="*/ 2895600 w 3442447"/>
                <a:gd name="connsiteY11" fmla="*/ 71718 h 2511143"/>
                <a:gd name="connsiteX12" fmla="*/ 2922494 w 3442447"/>
                <a:gd name="connsiteY12" fmla="*/ 80682 h 2511143"/>
                <a:gd name="connsiteX13" fmla="*/ 2967317 w 3442447"/>
                <a:gd name="connsiteY13" fmla="*/ 107576 h 2511143"/>
                <a:gd name="connsiteX14" fmla="*/ 3012141 w 3442447"/>
                <a:gd name="connsiteY14" fmla="*/ 143435 h 2511143"/>
                <a:gd name="connsiteX15" fmla="*/ 3065929 w 3442447"/>
                <a:gd name="connsiteY15" fmla="*/ 179294 h 2511143"/>
                <a:gd name="connsiteX16" fmla="*/ 3101788 w 3442447"/>
                <a:gd name="connsiteY16" fmla="*/ 233082 h 2511143"/>
                <a:gd name="connsiteX17" fmla="*/ 3119717 w 3442447"/>
                <a:gd name="connsiteY17" fmla="*/ 251012 h 2511143"/>
                <a:gd name="connsiteX18" fmla="*/ 3155576 w 3442447"/>
                <a:gd name="connsiteY18" fmla="*/ 304800 h 2511143"/>
                <a:gd name="connsiteX19" fmla="*/ 3173506 w 3442447"/>
                <a:gd name="connsiteY19" fmla="*/ 322729 h 2511143"/>
                <a:gd name="connsiteX20" fmla="*/ 3209364 w 3442447"/>
                <a:gd name="connsiteY20" fmla="*/ 385482 h 2511143"/>
                <a:gd name="connsiteX21" fmla="*/ 3227294 w 3442447"/>
                <a:gd name="connsiteY21" fmla="*/ 412376 h 2511143"/>
                <a:gd name="connsiteX22" fmla="*/ 3236258 w 3442447"/>
                <a:gd name="connsiteY22" fmla="*/ 439271 h 2511143"/>
                <a:gd name="connsiteX23" fmla="*/ 3281082 w 3442447"/>
                <a:gd name="connsiteY23" fmla="*/ 519953 h 2511143"/>
                <a:gd name="connsiteX24" fmla="*/ 3290047 w 3442447"/>
                <a:gd name="connsiteY24" fmla="*/ 564776 h 2511143"/>
                <a:gd name="connsiteX25" fmla="*/ 3307976 w 3442447"/>
                <a:gd name="connsiteY25" fmla="*/ 609600 h 2511143"/>
                <a:gd name="connsiteX26" fmla="*/ 3316941 w 3442447"/>
                <a:gd name="connsiteY26" fmla="*/ 654424 h 2511143"/>
                <a:gd name="connsiteX27" fmla="*/ 3334870 w 3442447"/>
                <a:gd name="connsiteY27" fmla="*/ 690282 h 2511143"/>
                <a:gd name="connsiteX28" fmla="*/ 3343835 w 3442447"/>
                <a:gd name="connsiteY28" fmla="*/ 726141 h 2511143"/>
                <a:gd name="connsiteX29" fmla="*/ 3361764 w 3442447"/>
                <a:gd name="connsiteY29" fmla="*/ 788894 h 2511143"/>
                <a:gd name="connsiteX30" fmla="*/ 3370729 w 3442447"/>
                <a:gd name="connsiteY30" fmla="*/ 833718 h 2511143"/>
                <a:gd name="connsiteX31" fmla="*/ 3388658 w 3442447"/>
                <a:gd name="connsiteY31" fmla="*/ 896471 h 2511143"/>
                <a:gd name="connsiteX32" fmla="*/ 3406588 w 3442447"/>
                <a:gd name="connsiteY32" fmla="*/ 950259 h 2511143"/>
                <a:gd name="connsiteX33" fmla="*/ 3415553 w 3442447"/>
                <a:gd name="connsiteY33" fmla="*/ 1004047 h 2511143"/>
                <a:gd name="connsiteX34" fmla="*/ 3424517 w 3442447"/>
                <a:gd name="connsiteY34" fmla="*/ 1084729 h 2511143"/>
                <a:gd name="connsiteX35" fmla="*/ 3433482 w 3442447"/>
                <a:gd name="connsiteY35" fmla="*/ 1129553 h 2511143"/>
                <a:gd name="connsiteX36" fmla="*/ 3442447 w 3442447"/>
                <a:gd name="connsiteY36" fmla="*/ 1228165 h 2511143"/>
                <a:gd name="connsiteX37" fmla="*/ 3424517 w 3442447"/>
                <a:gd name="connsiteY37" fmla="*/ 1497106 h 2511143"/>
                <a:gd name="connsiteX38" fmla="*/ 3415553 w 3442447"/>
                <a:gd name="connsiteY38" fmla="*/ 1541929 h 2511143"/>
                <a:gd name="connsiteX39" fmla="*/ 3397623 w 3442447"/>
                <a:gd name="connsiteY39" fmla="*/ 1595718 h 2511143"/>
                <a:gd name="connsiteX40" fmla="*/ 3388658 w 3442447"/>
                <a:gd name="connsiteY40" fmla="*/ 1631576 h 2511143"/>
                <a:gd name="connsiteX41" fmla="*/ 3370729 w 3442447"/>
                <a:gd name="connsiteY41" fmla="*/ 1757082 h 2511143"/>
                <a:gd name="connsiteX42" fmla="*/ 3361764 w 3442447"/>
                <a:gd name="connsiteY42" fmla="*/ 1783976 h 2511143"/>
                <a:gd name="connsiteX43" fmla="*/ 3334870 w 3442447"/>
                <a:gd name="connsiteY43" fmla="*/ 1873624 h 2511143"/>
                <a:gd name="connsiteX44" fmla="*/ 3316941 w 3442447"/>
                <a:gd name="connsiteY44" fmla="*/ 1927412 h 2511143"/>
                <a:gd name="connsiteX45" fmla="*/ 3307976 w 3442447"/>
                <a:gd name="connsiteY45" fmla="*/ 1954306 h 2511143"/>
                <a:gd name="connsiteX46" fmla="*/ 3299011 w 3442447"/>
                <a:gd name="connsiteY46" fmla="*/ 2043953 h 2511143"/>
                <a:gd name="connsiteX47" fmla="*/ 3281082 w 3442447"/>
                <a:gd name="connsiteY47" fmla="*/ 2151529 h 2511143"/>
                <a:gd name="connsiteX48" fmla="*/ 3263153 w 3442447"/>
                <a:gd name="connsiteY48" fmla="*/ 2277035 h 2511143"/>
                <a:gd name="connsiteX49" fmla="*/ 3245223 w 3442447"/>
                <a:gd name="connsiteY49" fmla="*/ 2330824 h 2511143"/>
                <a:gd name="connsiteX50" fmla="*/ 3209364 w 3442447"/>
                <a:gd name="connsiteY50" fmla="*/ 2375647 h 2511143"/>
                <a:gd name="connsiteX51" fmla="*/ 3182470 w 3442447"/>
                <a:gd name="connsiteY51" fmla="*/ 2393576 h 2511143"/>
                <a:gd name="connsiteX52" fmla="*/ 3137647 w 3442447"/>
                <a:gd name="connsiteY52" fmla="*/ 2429435 h 2511143"/>
                <a:gd name="connsiteX53" fmla="*/ 3083858 w 3442447"/>
                <a:gd name="connsiteY53" fmla="*/ 2447365 h 2511143"/>
                <a:gd name="connsiteX54" fmla="*/ 3030070 w 3442447"/>
                <a:gd name="connsiteY54" fmla="*/ 2474259 h 2511143"/>
                <a:gd name="connsiteX55" fmla="*/ 3003176 w 3442447"/>
                <a:gd name="connsiteY55" fmla="*/ 2492188 h 2511143"/>
                <a:gd name="connsiteX56" fmla="*/ 2940423 w 3442447"/>
                <a:gd name="connsiteY56" fmla="*/ 2510118 h 2511143"/>
                <a:gd name="connsiteX57" fmla="*/ 2617694 w 3442447"/>
                <a:gd name="connsiteY57" fmla="*/ 2492188 h 2511143"/>
                <a:gd name="connsiteX58" fmla="*/ 2590800 w 3442447"/>
                <a:gd name="connsiteY58" fmla="*/ 2483224 h 2511143"/>
                <a:gd name="connsiteX59" fmla="*/ 2510117 w 3442447"/>
                <a:gd name="connsiteY59" fmla="*/ 2447365 h 2511143"/>
                <a:gd name="connsiteX60" fmla="*/ 2483223 w 3442447"/>
                <a:gd name="connsiteY60" fmla="*/ 2438400 h 2511143"/>
                <a:gd name="connsiteX61" fmla="*/ 2438400 w 3442447"/>
                <a:gd name="connsiteY61" fmla="*/ 2402541 h 2511143"/>
                <a:gd name="connsiteX62" fmla="*/ 2420470 w 3442447"/>
                <a:gd name="connsiteY62" fmla="*/ 2384612 h 2511143"/>
                <a:gd name="connsiteX63" fmla="*/ 2339788 w 3442447"/>
                <a:gd name="connsiteY63" fmla="*/ 2357718 h 2511143"/>
                <a:gd name="connsiteX64" fmla="*/ 2286000 w 3442447"/>
                <a:gd name="connsiteY64" fmla="*/ 2339788 h 2511143"/>
                <a:gd name="connsiteX65" fmla="*/ 2259106 w 3442447"/>
                <a:gd name="connsiteY65" fmla="*/ 2330824 h 2511143"/>
                <a:gd name="connsiteX66" fmla="*/ 2232211 w 3442447"/>
                <a:gd name="connsiteY66" fmla="*/ 2312894 h 2511143"/>
                <a:gd name="connsiteX67" fmla="*/ 2205317 w 3442447"/>
                <a:gd name="connsiteY67" fmla="*/ 2303929 h 2511143"/>
                <a:gd name="connsiteX68" fmla="*/ 2160494 w 3442447"/>
                <a:gd name="connsiteY68" fmla="*/ 2268071 h 2511143"/>
                <a:gd name="connsiteX69" fmla="*/ 2133600 w 3442447"/>
                <a:gd name="connsiteY69" fmla="*/ 2250141 h 2511143"/>
                <a:gd name="connsiteX70" fmla="*/ 2079811 w 3442447"/>
                <a:gd name="connsiteY70" fmla="*/ 2232212 h 2511143"/>
                <a:gd name="connsiteX71" fmla="*/ 2052917 w 3442447"/>
                <a:gd name="connsiteY71" fmla="*/ 2205318 h 2511143"/>
                <a:gd name="connsiteX72" fmla="*/ 2043953 w 3442447"/>
                <a:gd name="connsiteY72" fmla="*/ 2178424 h 2511143"/>
                <a:gd name="connsiteX73" fmla="*/ 2017058 w 3442447"/>
                <a:gd name="connsiteY73" fmla="*/ 2169459 h 2511143"/>
                <a:gd name="connsiteX74" fmla="*/ 1990164 w 3442447"/>
                <a:gd name="connsiteY74" fmla="*/ 2151529 h 2511143"/>
                <a:gd name="connsiteX75" fmla="*/ 1936376 w 3442447"/>
                <a:gd name="connsiteY75" fmla="*/ 2133600 h 2511143"/>
                <a:gd name="connsiteX76" fmla="*/ 1909482 w 3442447"/>
                <a:gd name="connsiteY76" fmla="*/ 2124635 h 2511143"/>
                <a:gd name="connsiteX77" fmla="*/ 1882588 w 3442447"/>
                <a:gd name="connsiteY77" fmla="*/ 2115671 h 2511143"/>
                <a:gd name="connsiteX78" fmla="*/ 1810870 w 3442447"/>
                <a:gd name="connsiteY78" fmla="*/ 2079812 h 2511143"/>
                <a:gd name="connsiteX79" fmla="*/ 1766047 w 3442447"/>
                <a:gd name="connsiteY79" fmla="*/ 2052918 h 2511143"/>
                <a:gd name="connsiteX80" fmla="*/ 1712258 w 3442447"/>
                <a:gd name="connsiteY80" fmla="*/ 2017059 h 2511143"/>
                <a:gd name="connsiteX81" fmla="*/ 1676400 w 3442447"/>
                <a:gd name="connsiteY81" fmla="*/ 1999129 h 2511143"/>
                <a:gd name="connsiteX82" fmla="*/ 1649506 w 3442447"/>
                <a:gd name="connsiteY82" fmla="*/ 1972235 h 2511143"/>
                <a:gd name="connsiteX83" fmla="*/ 1541929 w 3442447"/>
                <a:gd name="connsiteY83" fmla="*/ 1936376 h 2511143"/>
                <a:gd name="connsiteX84" fmla="*/ 1497106 w 3442447"/>
                <a:gd name="connsiteY84" fmla="*/ 1909482 h 2511143"/>
                <a:gd name="connsiteX85" fmla="*/ 1461247 w 3442447"/>
                <a:gd name="connsiteY85" fmla="*/ 1891553 h 2511143"/>
                <a:gd name="connsiteX86" fmla="*/ 1398494 w 3442447"/>
                <a:gd name="connsiteY86" fmla="*/ 1846729 h 2511143"/>
                <a:gd name="connsiteX87" fmla="*/ 1380564 w 3442447"/>
                <a:gd name="connsiteY87" fmla="*/ 1810871 h 2511143"/>
                <a:gd name="connsiteX88" fmla="*/ 1255058 w 3442447"/>
                <a:gd name="connsiteY88" fmla="*/ 1757082 h 2511143"/>
                <a:gd name="connsiteX89" fmla="*/ 1192306 w 3442447"/>
                <a:gd name="connsiteY89" fmla="*/ 1730188 h 2511143"/>
                <a:gd name="connsiteX90" fmla="*/ 1156447 w 3442447"/>
                <a:gd name="connsiteY90" fmla="*/ 1703294 h 2511143"/>
                <a:gd name="connsiteX91" fmla="*/ 1129553 w 3442447"/>
                <a:gd name="connsiteY91" fmla="*/ 1694329 h 2511143"/>
                <a:gd name="connsiteX92" fmla="*/ 1111623 w 3442447"/>
                <a:gd name="connsiteY92" fmla="*/ 1676400 h 2511143"/>
                <a:gd name="connsiteX93" fmla="*/ 1084729 w 3442447"/>
                <a:gd name="connsiteY93" fmla="*/ 1667435 h 2511143"/>
                <a:gd name="connsiteX94" fmla="*/ 1021976 w 3442447"/>
                <a:gd name="connsiteY94" fmla="*/ 1649506 h 2511143"/>
                <a:gd name="connsiteX95" fmla="*/ 986117 w 3442447"/>
                <a:gd name="connsiteY95" fmla="*/ 1622612 h 2511143"/>
                <a:gd name="connsiteX96" fmla="*/ 959223 w 3442447"/>
                <a:gd name="connsiteY96" fmla="*/ 1613647 h 2511143"/>
                <a:gd name="connsiteX97" fmla="*/ 905435 w 3442447"/>
                <a:gd name="connsiteY97" fmla="*/ 1586753 h 2511143"/>
                <a:gd name="connsiteX98" fmla="*/ 806823 w 3442447"/>
                <a:gd name="connsiteY98" fmla="*/ 1550894 h 2511143"/>
                <a:gd name="connsiteX99" fmla="*/ 717176 w 3442447"/>
                <a:gd name="connsiteY99" fmla="*/ 1515035 h 2511143"/>
                <a:gd name="connsiteX100" fmla="*/ 690282 w 3442447"/>
                <a:gd name="connsiteY100" fmla="*/ 1506071 h 2511143"/>
                <a:gd name="connsiteX101" fmla="*/ 663388 w 3442447"/>
                <a:gd name="connsiteY101" fmla="*/ 1488141 h 2511143"/>
                <a:gd name="connsiteX102" fmla="*/ 609600 w 3442447"/>
                <a:gd name="connsiteY102" fmla="*/ 1470212 h 2511143"/>
                <a:gd name="connsiteX103" fmla="*/ 555811 w 3442447"/>
                <a:gd name="connsiteY103" fmla="*/ 1443318 h 2511143"/>
                <a:gd name="connsiteX104" fmla="*/ 502023 w 3442447"/>
                <a:gd name="connsiteY104" fmla="*/ 1407459 h 2511143"/>
                <a:gd name="connsiteX105" fmla="*/ 421341 w 3442447"/>
                <a:gd name="connsiteY105" fmla="*/ 1371600 h 2511143"/>
                <a:gd name="connsiteX106" fmla="*/ 403411 w 3442447"/>
                <a:gd name="connsiteY106" fmla="*/ 1353671 h 2511143"/>
                <a:gd name="connsiteX107" fmla="*/ 376517 w 3442447"/>
                <a:gd name="connsiteY107" fmla="*/ 1335741 h 2511143"/>
                <a:gd name="connsiteX108" fmla="*/ 358588 w 3442447"/>
                <a:gd name="connsiteY108" fmla="*/ 1308847 h 2511143"/>
                <a:gd name="connsiteX109" fmla="*/ 331694 w 3442447"/>
                <a:gd name="connsiteY109" fmla="*/ 1290918 h 2511143"/>
                <a:gd name="connsiteX110" fmla="*/ 322729 w 3442447"/>
                <a:gd name="connsiteY110" fmla="*/ 1264024 h 2511143"/>
                <a:gd name="connsiteX111" fmla="*/ 277906 w 3442447"/>
                <a:gd name="connsiteY111" fmla="*/ 1201271 h 2511143"/>
                <a:gd name="connsiteX112" fmla="*/ 259976 w 3442447"/>
                <a:gd name="connsiteY112" fmla="*/ 1147482 h 2511143"/>
                <a:gd name="connsiteX113" fmla="*/ 242047 w 3442447"/>
                <a:gd name="connsiteY113" fmla="*/ 1111624 h 2511143"/>
                <a:gd name="connsiteX114" fmla="*/ 224117 w 3442447"/>
                <a:gd name="connsiteY114" fmla="*/ 1057835 h 2511143"/>
                <a:gd name="connsiteX115" fmla="*/ 206188 w 3442447"/>
                <a:gd name="connsiteY115" fmla="*/ 1030941 h 2511143"/>
                <a:gd name="connsiteX116" fmla="*/ 188258 w 3442447"/>
                <a:gd name="connsiteY116" fmla="*/ 977153 h 2511143"/>
                <a:gd name="connsiteX117" fmla="*/ 170329 w 3442447"/>
                <a:gd name="connsiteY117" fmla="*/ 941294 h 2511143"/>
                <a:gd name="connsiteX118" fmla="*/ 152400 w 3442447"/>
                <a:gd name="connsiteY118" fmla="*/ 887506 h 2511143"/>
                <a:gd name="connsiteX119" fmla="*/ 134470 w 3442447"/>
                <a:gd name="connsiteY119" fmla="*/ 860612 h 2511143"/>
                <a:gd name="connsiteX120" fmla="*/ 107576 w 3442447"/>
                <a:gd name="connsiteY120" fmla="*/ 770965 h 2511143"/>
                <a:gd name="connsiteX121" fmla="*/ 89647 w 3442447"/>
                <a:gd name="connsiteY121" fmla="*/ 735106 h 2511143"/>
                <a:gd name="connsiteX122" fmla="*/ 71717 w 3442447"/>
                <a:gd name="connsiteY122" fmla="*/ 681318 h 2511143"/>
                <a:gd name="connsiteX123" fmla="*/ 53788 w 3442447"/>
                <a:gd name="connsiteY123" fmla="*/ 627529 h 2511143"/>
                <a:gd name="connsiteX124" fmla="*/ 44823 w 3442447"/>
                <a:gd name="connsiteY124" fmla="*/ 600635 h 2511143"/>
                <a:gd name="connsiteX125" fmla="*/ 35858 w 3442447"/>
                <a:gd name="connsiteY125" fmla="*/ 573741 h 2511143"/>
                <a:gd name="connsiteX126" fmla="*/ 17929 w 3442447"/>
                <a:gd name="connsiteY126" fmla="*/ 546847 h 2511143"/>
                <a:gd name="connsiteX127" fmla="*/ 0 w 3442447"/>
                <a:gd name="connsiteY127" fmla="*/ 394447 h 2511143"/>
                <a:gd name="connsiteX128" fmla="*/ 8964 w 3442447"/>
                <a:gd name="connsiteY128" fmla="*/ 340659 h 2511143"/>
                <a:gd name="connsiteX129" fmla="*/ 26894 w 3442447"/>
                <a:gd name="connsiteY129" fmla="*/ 259976 h 2511143"/>
                <a:gd name="connsiteX130" fmla="*/ 44823 w 3442447"/>
                <a:gd name="connsiteY130" fmla="*/ 206188 h 2511143"/>
                <a:gd name="connsiteX131" fmla="*/ 53788 w 3442447"/>
                <a:gd name="connsiteY131" fmla="*/ 152400 h 2511143"/>
                <a:gd name="connsiteX132" fmla="*/ 80682 w 3442447"/>
                <a:gd name="connsiteY132" fmla="*/ 143435 h 2511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442447" h="2511143">
                  <a:moveTo>
                    <a:pt x="80682" y="224118"/>
                  </a:moveTo>
                  <a:cubicBezTo>
                    <a:pt x="77694" y="203200"/>
                    <a:pt x="71717" y="182495"/>
                    <a:pt x="71717" y="161365"/>
                  </a:cubicBezTo>
                  <a:cubicBezTo>
                    <a:pt x="71717" y="132745"/>
                    <a:pt x="99600" y="115553"/>
                    <a:pt x="116541" y="98612"/>
                  </a:cubicBezTo>
                  <a:lnTo>
                    <a:pt x="152400" y="62753"/>
                  </a:lnTo>
                  <a:cubicBezTo>
                    <a:pt x="265733" y="24974"/>
                    <a:pt x="84530" y="87998"/>
                    <a:pt x="206188" y="35859"/>
                  </a:cubicBezTo>
                  <a:cubicBezTo>
                    <a:pt x="217513" y="31006"/>
                    <a:pt x="230020" y="29567"/>
                    <a:pt x="242047" y="26894"/>
                  </a:cubicBezTo>
                  <a:cubicBezTo>
                    <a:pt x="256921" y="23589"/>
                    <a:pt x="271820" y="20305"/>
                    <a:pt x="286870" y="17929"/>
                  </a:cubicBezTo>
                  <a:cubicBezTo>
                    <a:pt x="328613" y="11338"/>
                    <a:pt x="412376" y="0"/>
                    <a:pt x="412376" y="0"/>
                  </a:cubicBezTo>
                  <a:lnTo>
                    <a:pt x="2106706" y="8965"/>
                  </a:lnTo>
                  <a:cubicBezTo>
                    <a:pt x="2478438" y="14405"/>
                    <a:pt x="2111521" y="26706"/>
                    <a:pt x="2312894" y="35859"/>
                  </a:cubicBezTo>
                  <a:cubicBezTo>
                    <a:pt x="2489119" y="43869"/>
                    <a:pt x="2841811" y="53788"/>
                    <a:pt x="2841811" y="53788"/>
                  </a:cubicBezTo>
                  <a:lnTo>
                    <a:pt x="2895600" y="71718"/>
                  </a:lnTo>
                  <a:lnTo>
                    <a:pt x="2922494" y="80682"/>
                  </a:lnTo>
                  <a:cubicBezTo>
                    <a:pt x="2957514" y="115704"/>
                    <a:pt x="2920767" y="84301"/>
                    <a:pt x="2967317" y="107576"/>
                  </a:cubicBezTo>
                  <a:cubicBezTo>
                    <a:pt x="3011185" y="129510"/>
                    <a:pt x="2978793" y="118425"/>
                    <a:pt x="3012141" y="143435"/>
                  </a:cubicBezTo>
                  <a:cubicBezTo>
                    <a:pt x="3029380" y="156364"/>
                    <a:pt x="3065929" y="179294"/>
                    <a:pt x="3065929" y="179294"/>
                  </a:cubicBezTo>
                  <a:cubicBezTo>
                    <a:pt x="3077882" y="197223"/>
                    <a:pt x="3086551" y="217845"/>
                    <a:pt x="3101788" y="233082"/>
                  </a:cubicBezTo>
                  <a:cubicBezTo>
                    <a:pt x="3107764" y="239059"/>
                    <a:pt x="3114646" y="244250"/>
                    <a:pt x="3119717" y="251012"/>
                  </a:cubicBezTo>
                  <a:cubicBezTo>
                    <a:pt x="3132646" y="268251"/>
                    <a:pt x="3140339" y="289563"/>
                    <a:pt x="3155576" y="304800"/>
                  </a:cubicBezTo>
                  <a:cubicBezTo>
                    <a:pt x="3161553" y="310776"/>
                    <a:pt x="3168226" y="316129"/>
                    <a:pt x="3173506" y="322729"/>
                  </a:cubicBezTo>
                  <a:cubicBezTo>
                    <a:pt x="3195344" y="350027"/>
                    <a:pt x="3190962" y="353279"/>
                    <a:pt x="3209364" y="385482"/>
                  </a:cubicBezTo>
                  <a:cubicBezTo>
                    <a:pt x="3214710" y="394837"/>
                    <a:pt x="3221317" y="403411"/>
                    <a:pt x="3227294" y="412376"/>
                  </a:cubicBezTo>
                  <a:cubicBezTo>
                    <a:pt x="3230282" y="421341"/>
                    <a:pt x="3231669" y="431010"/>
                    <a:pt x="3236258" y="439271"/>
                  </a:cubicBezTo>
                  <a:cubicBezTo>
                    <a:pt x="3266608" y="493903"/>
                    <a:pt x="3270017" y="475694"/>
                    <a:pt x="3281082" y="519953"/>
                  </a:cubicBezTo>
                  <a:cubicBezTo>
                    <a:pt x="3284778" y="534735"/>
                    <a:pt x="3285669" y="550182"/>
                    <a:pt x="3290047" y="564776"/>
                  </a:cubicBezTo>
                  <a:cubicBezTo>
                    <a:pt x="3294671" y="580190"/>
                    <a:pt x="3303352" y="594186"/>
                    <a:pt x="3307976" y="609600"/>
                  </a:cubicBezTo>
                  <a:cubicBezTo>
                    <a:pt x="3312354" y="624195"/>
                    <a:pt x="3312123" y="639969"/>
                    <a:pt x="3316941" y="654424"/>
                  </a:cubicBezTo>
                  <a:cubicBezTo>
                    <a:pt x="3321167" y="667102"/>
                    <a:pt x="3330178" y="677769"/>
                    <a:pt x="3334870" y="690282"/>
                  </a:cubicBezTo>
                  <a:cubicBezTo>
                    <a:pt x="3339196" y="701818"/>
                    <a:pt x="3340450" y="714294"/>
                    <a:pt x="3343835" y="726141"/>
                  </a:cubicBezTo>
                  <a:cubicBezTo>
                    <a:pt x="3358812" y="778558"/>
                    <a:pt x="3347750" y="725829"/>
                    <a:pt x="3361764" y="788894"/>
                  </a:cubicBezTo>
                  <a:cubicBezTo>
                    <a:pt x="3365069" y="803768"/>
                    <a:pt x="3367033" y="818936"/>
                    <a:pt x="3370729" y="833718"/>
                  </a:cubicBezTo>
                  <a:cubicBezTo>
                    <a:pt x="3376005" y="854823"/>
                    <a:pt x="3382260" y="875678"/>
                    <a:pt x="3388658" y="896471"/>
                  </a:cubicBezTo>
                  <a:cubicBezTo>
                    <a:pt x="3394216" y="914534"/>
                    <a:pt x="3403481" y="931617"/>
                    <a:pt x="3406588" y="950259"/>
                  </a:cubicBezTo>
                  <a:cubicBezTo>
                    <a:pt x="3409576" y="968188"/>
                    <a:pt x="3413151" y="986030"/>
                    <a:pt x="3415553" y="1004047"/>
                  </a:cubicBezTo>
                  <a:cubicBezTo>
                    <a:pt x="3419129" y="1030869"/>
                    <a:pt x="3420690" y="1057941"/>
                    <a:pt x="3424517" y="1084729"/>
                  </a:cubicBezTo>
                  <a:cubicBezTo>
                    <a:pt x="3426672" y="1099813"/>
                    <a:pt x="3430494" y="1114612"/>
                    <a:pt x="3433482" y="1129553"/>
                  </a:cubicBezTo>
                  <a:cubicBezTo>
                    <a:pt x="3436470" y="1162424"/>
                    <a:pt x="3442447" y="1195159"/>
                    <a:pt x="3442447" y="1228165"/>
                  </a:cubicBezTo>
                  <a:cubicBezTo>
                    <a:pt x="3442447" y="1335321"/>
                    <a:pt x="3440176" y="1403152"/>
                    <a:pt x="3424517" y="1497106"/>
                  </a:cubicBezTo>
                  <a:cubicBezTo>
                    <a:pt x="3422012" y="1512136"/>
                    <a:pt x="3419562" y="1527229"/>
                    <a:pt x="3415553" y="1541929"/>
                  </a:cubicBezTo>
                  <a:cubicBezTo>
                    <a:pt x="3410580" y="1560163"/>
                    <a:pt x="3402207" y="1577383"/>
                    <a:pt x="3397623" y="1595718"/>
                  </a:cubicBezTo>
                  <a:lnTo>
                    <a:pt x="3388658" y="1631576"/>
                  </a:lnTo>
                  <a:cubicBezTo>
                    <a:pt x="3384780" y="1662602"/>
                    <a:pt x="3378117" y="1723838"/>
                    <a:pt x="3370729" y="1757082"/>
                  </a:cubicBezTo>
                  <a:cubicBezTo>
                    <a:pt x="3368679" y="1766307"/>
                    <a:pt x="3364360" y="1774890"/>
                    <a:pt x="3361764" y="1783976"/>
                  </a:cubicBezTo>
                  <a:cubicBezTo>
                    <a:pt x="3334661" y="1878839"/>
                    <a:pt x="3377490" y="1745762"/>
                    <a:pt x="3334870" y="1873624"/>
                  </a:cubicBezTo>
                  <a:lnTo>
                    <a:pt x="3316941" y="1927412"/>
                  </a:lnTo>
                  <a:lnTo>
                    <a:pt x="3307976" y="1954306"/>
                  </a:lnTo>
                  <a:cubicBezTo>
                    <a:pt x="3304988" y="1984188"/>
                    <a:pt x="3303069" y="2014197"/>
                    <a:pt x="3299011" y="2043953"/>
                  </a:cubicBezTo>
                  <a:cubicBezTo>
                    <a:pt x="3294099" y="2079973"/>
                    <a:pt x="3284699" y="2115356"/>
                    <a:pt x="3281082" y="2151529"/>
                  </a:cubicBezTo>
                  <a:cubicBezTo>
                    <a:pt x="3274853" y="2213816"/>
                    <a:pt x="3277775" y="2228296"/>
                    <a:pt x="3263153" y="2277035"/>
                  </a:cubicBezTo>
                  <a:cubicBezTo>
                    <a:pt x="3257722" y="2295138"/>
                    <a:pt x="3255706" y="2315099"/>
                    <a:pt x="3245223" y="2330824"/>
                  </a:cubicBezTo>
                  <a:cubicBezTo>
                    <a:pt x="3231909" y="2350796"/>
                    <a:pt x="3227615" y="2361047"/>
                    <a:pt x="3209364" y="2375647"/>
                  </a:cubicBezTo>
                  <a:cubicBezTo>
                    <a:pt x="3200951" y="2382377"/>
                    <a:pt x="3190883" y="2386845"/>
                    <a:pt x="3182470" y="2393576"/>
                  </a:cubicBezTo>
                  <a:cubicBezTo>
                    <a:pt x="3159183" y="2412206"/>
                    <a:pt x="3168693" y="2415637"/>
                    <a:pt x="3137647" y="2429435"/>
                  </a:cubicBezTo>
                  <a:cubicBezTo>
                    <a:pt x="3120376" y="2437111"/>
                    <a:pt x="3099583" y="2436882"/>
                    <a:pt x="3083858" y="2447365"/>
                  </a:cubicBezTo>
                  <a:cubicBezTo>
                    <a:pt x="3006784" y="2498747"/>
                    <a:pt x="3104300" y="2437144"/>
                    <a:pt x="3030070" y="2474259"/>
                  </a:cubicBezTo>
                  <a:cubicBezTo>
                    <a:pt x="3020433" y="2479077"/>
                    <a:pt x="3012813" y="2487370"/>
                    <a:pt x="3003176" y="2492188"/>
                  </a:cubicBezTo>
                  <a:cubicBezTo>
                    <a:pt x="2990314" y="2498619"/>
                    <a:pt x="2951914" y="2507245"/>
                    <a:pt x="2940423" y="2510118"/>
                  </a:cubicBezTo>
                  <a:cubicBezTo>
                    <a:pt x="2781416" y="2505149"/>
                    <a:pt x="2728314" y="2523793"/>
                    <a:pt x="2617694" y="2492188"/>
                  </a:cubicBezTo>
                  <a:cubicBezTo>
                    <a:pt x="2608608" y="2489592"/>
                    <a:pt x="2599765" y="2486212"/>
                    <a:pt x="2590800" y="2483224"/>
                  </a:cubicBezTo>
                  <a:cubicBezTo>
                    <a:pt x="2548180" y="2454810"/>
                    <a:pt x="2574129" y="2468702"/>
                    <a:pt x="2510117" y="2447365"/>
                  </a:cubicBezTo>
                  <a:lnTo>
                    <a:pt x="2483223" y="2438400"/>
                  </a:lnTo>
                  <a:cubicBezTo>
                    <a:pt x="2447515" y="2384838"/>
                    <a:pt x="2486511" y="2431407"/>
                    <a:pt x="2438400" y="2402541"/>
                  </a:cubicBezTo>
                  <a:cubicBezTo>
                    <a:pt x="2431152" y="2398193"/>
                    <a:pt x="2428030" y="2388392"/>
                    <a:pt x="2420470" y="2384612"/>
                  </a:cubicBezTo>
                  <a:cubicBezTo>
                    <a:pt x="2420453" y="2384604"/>
                    <a:pt x="2353244" y="2362203"/>
                    <a:pt x="2339788" y="2357718"/>
                  </a:cubicBezTo>
                  <a:lnTo>
                    <a:pt x="2286000" y="2339788"/>
                  </a:lnTo>
                  <a:lnTo>
                    <a:pt x="2259106" y="2330824"/>
                  </a:lnTo>
                  <a:cubicBezTo>
                    <a:pt x="2250141" y="2324847"/>
                    <a:pt x="2241848" y="2317713"/>
                    <a:pt x="2232211" y="2312894"/>
                  </a:cubicBezTo>
                  <a:cubicBezTo>
                    <a:pt x="2223759" y="2308668"/>
                    <a:pt x="2212696" y="2309832"/>
                    <a:pt x="2205317" y="2303929"/>
                  </a:cubicBezTo>
                  <a:cubicBezTo>
                    <a:pt x="2147393" y="2257589"/>
                    <a:pt x="2228090" y="2290601"/>
                    <a:pt x="2160494" y="2268071"/>
                  </a:cubicBezTo>
                  <a:cubicBezTo>
                    <a:pt x="2151529" y="2262094"/>
                    <a:pt x="2143446" y="2254517"/>
                    <a:pt x="2133600" y="2250141"/>
                  </a:cubicBezTo>
                  <a:cubicBezTo>
                    <a:pt x="2116329" y="2242465"/>
                    <a:pt x="2096332" y="2241390"/>
                    <a:pt x="2079811" y="2232212"/>
                  </a:cubicBezTo>
                  <a:cubicBezTo>
                    <a:pt x="2068728" y="2226055"/>
                    <a:pt x="2061882" y="2214283"/>
                    <a:pt x="2052917" y="2205318"/>
                  </a:cubicBezTo>
                  <a:cubicBezTo>
                    <a:pt x="2049929" y="2196353"/>
                    <a:pt x="2050635" y="2185106"/>
                    <a:pt x="2043953" y="2178424"/>
                  </a:cubicBezTo>
                  <a:cubicBezTo>
                    <a:pt x="2037271" y="2171742"/>
                    <a:pt x="2025510" y="2173685"/>
                    <a:pt x="2017058" y="2169459"/>
                  </a:cubicBezTo>
                  <a:cubicBezTo>
                    <a:pt x="2007421" y="2164641"/>
                    <a:pt x="2000010" y="2155905"/>
                    <a:pt x="1990164" y="2151529"/>
                  </a:cubicBezTo>
                  <a:cubicBezTo>
                    <a:pt x="1972894" y="2143853"/>
                    <a:pt x="1954305" y="2139576"/>
                    <a:pt x="1936376" y="2133600"/>
                  </a:cubicBezTo>
                  <a:lnTo>
                    <a:pt x="1909482" y="2124635"/>
                  </a:lnTo>
                  <a:lnTo>
                    <a:pt x="1882588" y="2115671"/>
                  </a:lnTo>
                  <a:cubicBezTo>
                    <a:pt x="1832865" y="2065948"/>
                    <a:pt x="1913883" y="2141620"/>
                    <a:pt x="1810870" y="2079812"/>
                  </a:cubicBezTo>
                  <a:cubicBezTo>
                    <a:pt x="1795929" y="2070847"/>
                    <a:pt x="1780747" y="2062273"/>
                    <a:pt x="1766047" y="2052918"/>
                  </a:cubicBezTo>
                  <a:cubicBezTo>
                    <a:pt x="1747867" y="2041349"/>
                    <a:pt x="1731532" y="2026696"/>
                    <a:pt x="1712258" y="2017059"/>
                  </a:cubicBezTo>
                  <a:cubicBezTo>
                    <a:pt x="1700305" y="2011082"/>
                    <a:pt x="1687274" y="2006897"/>
                    <a:pt x="1676400" y="1999129"/>
                  </a:cubicBezTo>
                  <a:cubicBezTo>
                    <a:pt x="1666084" y="1991760"/>
                    <a:pt x="1660257" y="1978954"/>
                    <a:pt x="1649506" y="1972235"/>
                  </a:cubicBezTo>
                  <a:cubicBezTo>
                    <a:pt x="1627607" y="1958548"/>
                    <a:pt x="1561857" y="1942070"/>
                    <a:pt x="1541929" y="1936376"/>
                  </a:cubicBezTo>
                  <a:cubicBezTo>
                    <a:pt x="1526988" y="1927411"/>
                    <a:pt x="1512337" y="1917944"/>
                    <a:pt x="1497106" y="1909482"/>
                  </a:cubicBezTo>
                  <a:cubicBezTo>
                    <a:pt x="1485424" y="1902992"/>
                    <a:pt x="1472522" y="1898728"/>
                    <a:pt x="1461247" y="1891553"/>
                  </a:cubicBezTo>
                  <a:cubicBezTo>
                    <a:pt x="1439560" y="1877752"/>
                    <a:pt x="1419412" y="1861670"/>
                    <a:pt x="1398494" y="1846729"/>
                  </a:cubicBezTo>
                  <a:cubicBezTo>
                    <a:pt x="1392517" y="1834776"/>
                    <a:pt x="1390999" y="1819219"/>
                    <a:pt x="1380564" y="1810871"/>
                  </a:cubicBezTo>
                  <a:cubicBezTo>
                    <a:pt x="1318382" y="1761126"/>
                    <a:pt x="1315507" y="1787306"/>
                    <a:pt x="1255058" y="1757082"/>
                  </a:cubicBezTo>
                  <a:cubicBezTo>
                    <a:pt x="1210748" y="1734927"/>
                    <a:pt x="1231878" y="1743379"/>
                    <a:pt x="1192306" y="1730188"/>
                  </a:cubicBezTo>
                  <a:cubicBezTo>
                    <a:pt x="1180353" y="1721223"/>
                    <a:pt x="1169420" y="1710707"/>
                    <a:pt x="1156447" y="1703294"/>
                  </a:cubicBezTo>
                  <a:cubicBezTo>
                    <a:pt x="1148242" y="1698606"/>
                    <a:pt x="1137656" y="1699191"/>
                    <a:pt x="1129553" y="1694329"/>
                  </a:cubicBezTo>
                  <a:cubicBezTo>
                    <a:pt x="1122305" y="1689981"/>
                    <a:pt x="1118871" y="1680748"/>
                    <a:pt x="1111623" y="1676400"/>
                  </a:cubicBezTo>
                  <a:cubicBezTo>
                    <a:pt x="1103520" y="1671538"/>
                    <a:pt x="1093780" y="1670150"/>
                    <a:pt x="1084729" y="1667435"/>
                  </a:cubicBezTo>
                  <a:cubicBezTo>
                    <a:pt x="1063892" y="1661184"/>
                    <a:pt x="1042894" y="1655482"/>
                    <a:pt x="1021976" y="1649506"/>
                  </a:cubicBezTo>
                  <a:cubicBezTo>
                    <a:pt x="1010023" y="1640541"/>
                    <a:pt x="999090" y="1630025"/>
                    <a:pt x="986117" y="1622612"/>
                  </a:cubicBezTo>
                  <a:cubicBezTo>
                    <a:pt x="977912" y="1617924"/>
                    <a:pt x="967858" y="1617485"/>
                    <a:pt x="959223" y="1613647"/>
                  </a:cubicBezTo>
                  <a:cubicBezTo>
                    <a:pt x="940905" y="1605506"/>
                    <a:pt x="923939" y="1594463"/>
                    <a:pt x="905435" y="1586753"/>
                  </a:cubicBezTo>
                  <a:cubicBezTo>
                    <a:pt x="746387" y="1520484"/>
                    <a:pt x="945822" y="1612671"/>
                    <a:pt x="806823" y="1550894"/>
                  </a:cubicBezTo>
                  <a:cubicBezTo>
                    <a:pt x="727689" y="1515724"/>
                    <a:pt x="820936" y="1549622"/>
                    <a:pt x="717176" y="1515035"/>
                  </a:cubicBezTo>
                  <a:lnTo>
                    <a:pt x="690282" y="1506071"/>
                  </a:lnTo>
                  <a:cubicBezTo>
                    <a:pt x="681317" y="1500094"/>
                    <a:pt x="673234" y="1492517"/>
                    <a:pt x="663388" y="1488141"/>
                  </a:cubicBezTo>
                  <a:cubicBezTo>
                    <a:pt x="646118" y="1480465"/>
                    <a:pt x="609600" y="1470212"/>
                    <a:pt x="609600" y="1470212"/>
                  </a:cubicBezTo>
                  <a:cubicBezTo>
                    <a:pt x="567845" y="1428457"/>
                    <a:pt x="621901" y="1476362"/>
                    <a:pt x="555811" y="1443318"/>
                  </a:cubicBezTo>
                  <a:cubicBezTo>
                    <a:pt x="536537" y="1433681"/>
                    <a:pt x="522030" y="1415462"/>
                    <a:pt x="502023" y="1407459"/>
                  </a:cubicBezTo>
                  <a:cubicBezTo>
                    <a:pt x="482615" y="1399696"/>
                    <a:pt x="440183" y="1384161"/>
                    <a:pt x="421341" y="1371600"/>
                  </a:cubicBezTo>
                  <a:cubicBezTo>
                    <a:pt x="414308" y="1366912"/>
                    <a:pt x="410011" y="1358951"/>
                    <a:pt x="403411" y="1353671"/>
                  </a:cubicBezTo>
                  <a:cubicBezTo>
                    <a:pt x="394998" y="1346940"/>
                    <a:pt x="385482" y="1341718"/>
                    <a:pt x="376517" y="1335741"/>
                  </a:cubicBezTo>
                  <a:cubicBezTo>
                    <a:pt x="370541" y="1326776"/>
                    <a:pt x="366206" y="1316465"/>
                    <a:pt x="358588" y="1308847"/>
                  </a:cubicBezTo>
                  <a:cubicBezTo>
                    <a:pt x="350970" y="1301229"/>
                    <a:pt x="338425" y="1299331"/>
                    <a:pt x="331694" y="1290918"/>
                  </a:cubicBezTo>
                  <a:cubicBezTo>
                    <a:pt x="325791" y="1283539"/>
                    <a:pt x="326955" y="1272476"/>
                    <a:pt x="322729" y="1264024"/>
                  </a:cubicBezTo>
                  <a:cubicBezTo>
                    <a:pt x="316171" y="1250908"/>
                    <a:pt x="284004" y="1209401"/>
                    <a:pt x="277906" y="1201271"/>
                  </a:cubicBezTo>
                  <a:cubicBezTo>
                    <a:pt x="271929" y="1183341"/>
                    <a:pt x="268428" y="1164386"/>
                    <a:pt x="259976" y="1147482"/>
                  </a:cubicBezTo>
                  <a:cubicBezTo>
                    <a:pt x="254000" y="1135529"/>
                    <a:pt x="247010" y="1124032"/>
                    <a:pt x="242047" y="1111624"/>
                  </a:cubicBezTo>
                  <a:cubicBezTo>
                    <a:pt x="235028" y="1094076"/>
                    <a:pt x="234600" y="1073560"/>
                    <a:pt x="224117" y="1057835"/>
                  </a:cubicBezTo>
                  <a:cubicBezTo>
                    <a:pt x="218141" y="1048870"/>
                    <a:pt x="210564" y="1040787"/>
                    <a:pt x="206188" y="1030941"/>
                  </a:cubicBezTo>
                  <a:cubicBezTo>
                    <a:pt x="198512" y="1013671"/>
                    <a:pt x="196710" y="994057"/>
                    <a:pt x="188258" y="977153"/>
                  </a:cubicBezTo>
                  <a:cubicBezTo>
                    <a:pt x="182282" y="965200"/>
                    <a:pt x="175292" y="953702"/>
                    <a:pt x="170329" y="941294"/>
                  </a:cubicBezTo>
                  <a:cubicBezTo>
                    <a:pt x="163310" y="923747"/>
                    <a:pt x="162884" y="903231"/>
                    <a:pt x="152400" y="887506"/>
                  </a:cubicBezTo>
                  <a:lnTo>
                    <a:pt x="134470" y="860612"/>
                  </a:lnTo>
                  <a:cubicBezTo>
                    <a:pt x="128035" y="834870"/>
                    <a:pt x="118493" y="792799"/>
                    <a:pt x="107576" y="770965"/>
                  </a:cubicBezTo>
                  <a:cubicBezTo>
                    <a:pt x="101600" y="759012"/>
                    <a:pt x="94610" y="747514"/>
                    <a:pt x="89647" y="735106"/>
                  </a:cubicBezTo>
                  <a:cubicBezTo>
                    <a:pt x="82628" y="717559"/>
                    <a:pt x="77693" y="699247"/>
                    <a:pt x="71717" y="681318"/>
                  </a:cubicBezTo>
                  <a:lnTo>
                    <a:pt x="53788" y="627529"/>
                  </a:lnTo>
                  <a:lnTo>
                    <a:pt x="44823" y="600635"/>
                  </a:lnTo>
                  <a:cubicBezTo>
                    <a:pt x="41835" y="591670"/>
                    <a:pt x="41100" y="581604"/>
                    <a:pt x="35858" y="573741"/>
                  </a:cubicBezTo>
                  <a:lnTo>
                    <a:pt x="17929" y="546847"/>
                  </a:lnTo>
                  <a:cubicBezTo>
                    <a:pt x="2648" y="485723"/>
                    <a:pt x="0" y="483638"/>
                    <a:pt x="0" y="394447"/>
                  </a:cubicBezTo>
                  <a:cubicBezTo>
                    <a:pt x="0" y="376270"/>
                    <a:pt x="5713" y="358542"/>
                    <a:pt x="8964" y="340659"/>
                  </a:cubicBezTo>
                  <a:cubicBezTo>
                    <a:pt x="12901" y="319004"/>
                    <a:pt x="20253" y="282114"/>
                    <a:pt x="26894" y="259976"/>
                  </a:cubicBezTo>
                  <a:cubicBezTo>
                    <a:pt x="32325" y="241874"/>
                    <a:pt x="41716" y="224830"/>
                    <a:pt x="44823" y="206188"/>
                  </a:cubicBezTo>
                  <a:cubicBezTo>
                    <a:pt x="47811" y="188259"/>
                    <a:pt x="44770" y="168182"/>
                    <a:pt x="53788" y="152400"/>
                  </a:cubicBezTo>
                  <a:cubicBezTo>
                    <a:pt x="58476" y="144195"/>
                    <a:pt x="80682" y="143435"/>
                    <a:pt x="80682" y="143435"/>
                  </a:cubicBezTo>
                </a:path>
              </a:pathLst>
            </a:cu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4">
              <a:extLst>
                <a:ext uri="{FF2B5EF4-FFF2-40B4-BE49-F238E27FC236}">
                  <a16:creationId xmlns:a16="http://schemas.microsoft.com/office/drawing/2014/main" id="{81A3ED10-97CA-F8C9-C6EA-7261DE617043}"/>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38200" y="1504434"/>
              <a:ext cx="3075285" cy="4756617"/>
            </a:xfrm>
            <a:prstGeom prst="rect">
              <a:avLst/>
            </a:prstGeom>
            <a:noFill/>
            <a:extLst>
              <a:ext uri="{909E8E84-426E-40DD-AFC4-6F175D3DCCD1}">
                <a14:hiddenFill xmlns:a14="http://schemas.microsoft.com/office/drawing/2010/main">
                  <a:solidFill>
                    <a:srgbClr val="FFFFFF"/>
                  </a:solidFill>
                </a14:hiddenFill>
              </a:ext>
            </a:extLst>
          </p:spPr>
        </p:pic>
      </p:grpSp>
      <p:sp>
        <p:nvSpPr>
          <p:cNvPr id="46" name="Right Arrow 45">
            <a:extLst>
              <a:ext uri="{FF2B5EF4-FFF2-40B4-BE49-F238E27FC236}">
                <a16:creationId xmlns:a16="http://schemas.microsoft.com/office/drawing/2014/main" id="{86D2EC11-A339-F6F7-A3DA-63C63B294C47}"/>
              </a:ext>
            </a:extLst>
          </p:cNvPr>
          <p:cNvSpPr/>
          <p:nvPr/>
        </p:nvSpPr>
        <p:spPr>
          <a:xfrm>
            <a:off x="6070120" y="3135084"/>
            <a:ext cx="2847994" cy="118743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pic>
        <p:nvPicPr>
          <p:cNvPr id="47" name="Picture 46">
            <a:extLst>
              <a:ext uri="{FF2B5EF4-FFF2-40B4-BE49-F238E27FC236}">
                <a16:creationId xmlns:a16="http://schemas.microsoft.com/office/drawing/2014/main" id="{CF67EAC0-BF46-76CE-3D18-0F5B2A1E83F7}"/>
              </a:ext>
            </a:extLst>
          </p:cNvPr>
          <p:cNvPicPr>
            <a:picLocks noChangeAspect="1"/>
          </p:cNvPicPr>
          <p:nvPr/>
        </p:nvPicPr>
        <p:blipFill>
          <a:blip r:embed="rId4"/>
          <a:stretch>
            <a:fillRect/>
          </a:stretch>
        </p:blipFill>
        <p:spPr>
          <a:xfrm>
            <a:off x="838201" y="2029743"/>
            <a:ext cx="5358652" cy="4188071"/>
          </a:xfrm>
          <a:prstGeom prst="rect">
            <a:avLst/>
          </a:prstGeom>
        </p:spPr>
      </p:pic>
      <p:sp>
        <p:nvSpPr>
          <p:cNvPr id="49" name="TextBox 48">
            <a:extLst>
              <a:ext uri="{FF2B5EF4-FFF2-40B4-BE49-F238E27FC236}">
                <a16:creationId xmlns:a16="http://schemas.microsoft.com/office/drawing/2014/main" id="{773447F4-4DBD-6398-6C23-15B96B0BCDE4}"/>
              </a:ext>
            </a:extLst>
          </p:cNvPr>
          <p:cNvSpPr txBox="1"/>
          <p:nvPr/>
        </p:nvSpPr>
        <p:spPr>
          <a:xfrm>
            <a:off x="812320" y="6532253"/>
            <a:ext cx="10515600" cy="276999"/>
          </a:xfrm>
          <a:prstGeom prst="rect">
            <a:avLst/>
          </a:prstGeom>
          <a:noFill/>
        </p:spPr>
        <p:txBody>
          <a:bodyPr wrap="square" rtlCol="0">
            <a:spAutoFit/>
          </a:bodyPr>
          <a:lstStyle/>
          <a:p>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Tsung-Wei</a:t>
            </a:r>
            <a:r>
              <a:rPr lang="en-US" sz="1200" dirty="0">
                <a:latin typeface="Arial" panose="020B0604020202020204" pitchFamily="34" charset="0"/>
                <a:cs typeface="Arial" panose="020B0604020202020204" pitchFamily="34" charset="0"/>
              </a:rPr>
              <a:t> Huang, et al, “</a:t>
            </a:r>
            <a:r>
              <a:rPr lang="en-US" sz="1200" dirty="0" err="1">
                <a:latin typeface="Arial" panose="020B0604020202020204" pitchFamily="34" charset="0"/>
                <a:cs typeface="Arial" panose="020B0604020202020204" pitchFamily="34" charset="0"/>
              </a:rPr>
              <a:t>OpenTimer</a:t>
            </a:r>
            <a:r>
              <a:rPr lang="en-US" sz="1200" dirty="0">
                <a:latin typeface="Arial" panose="020B0604020202020204" pitchFamily="34" charset="0"/>
                <a:cs typeface="Arial" panose="020B0604020202020204" pitchFamily="34" charset="0"/>
              </a:rPr>
              <a:t> v2: A New Parallel Incremental Timing Analysis Engine,” </a:t>
            </a:r>
            <a:r>
              <a:rPr lang="en-US" sz="1200" i="1" dirty="0">
                <a:latin typeface="Arial" panose="020B0604020202020204" pitchFamily="34" charset="0"/>
                <a:cs typeface="Arial" panose="020B0604020202020204" pitchFamily="34" charset="0"/>
              </a:rPr>
              <a:t>IEEE TCAD</a:t>
            </a:r>
            <a:r>
              <a:rPr lang="en-US" sz="1200" dirty="0">
                <a:latin typeface="Arial" panose="020B0604020202020204" pitchFamily="34" charset="0"/>
                <a:cs typeface="Arial" panose="020B0604020202020204" pitchFamily="34" charset="0"/>
              </a:rPr>
              <a:t>, 2022</a:t>
            </a:r>
          </a:p>
        </p:txBody>
      </p:sp>
      <p:cxnSp>
        <p:nvCxnSpPr>
          <p:cNvPr id="9" name="Straight Connector 8">
            <a:extLst>
              <a:ext uri="{FF2B5EF4-FFF2-40B4-BE49-F238E27FC236}">
                <a16:creationId xmlns:a16="http://schemas.microsoft.com/office/drawing/2014/main" id="{AC423EAE-530B-6DF9-6314-230B3BE477F3}"/>
              </a:ext>
            </a:extLst>
          </p:cNvPr>
          <p:cNvCxnSpPr>
            <a:cxnSpLocks/>
          </p:cNvCxnSpPr>
          <p:nvPr/>
        </p:nvCxnSpPr>
        <p:spPr>
          <a:xfrm flipV="1">
            <a:off x="-757651" y="3067101"/>
            <a:ext cx="487865" cy="297599"/>
          </a:xfrm>
          <a:prstGeom prst="line">
            <a:avLst/>
          </a:prstGeom>
          <a:ln w="19050">
            <a:solidFill>
              <a:srgbClr val="000000"/>
            </a:solidFill>
            <a:prstDash val="dash"/>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92BE7BFB-2F92-CF0B-4817-35FB3E3C583F}"/>
              </a:ext>
            </a:extLst>
          </p:cNvPr>
          <p:cNvSpPr>
            <a:spLocks noGrp="1"/>
          </p:cNvSpPr>
          <p:nvPr>
            <p:ph idx="1"/>
          </p:nvPr>
        </p:nvSpPr>
        <p:spPr>
          <a:xfrm>
            <a:off x="838200" y="1395388"/>
            <a:ext cx="10515600" cy="1187430"/>
          </a:xfrm>
        </p:spPr>
        <p:txBody>
          <a:bodyPr>
            <a:normAutofit/>
          </a:bodyPr>
          <a:lstStyle/>
          <a:p>
            <a:r>
              <a:rPr lang="en-US" b="1" dirty="0"/>
              <a:t>CPU-parallel VLSI static timing analysis algorithm</a:t>
            </a:r>
          </a:p>
          <a:p>
            <a:pPr lvl="1"/>
            <a:endParaRPr lang="en-US" dirty="0"/>
          </a:p>
        </p:txBody>
      </p:sp>
      <p:sp>
        <p:nvSpPr>
          <p:cNvPr id="3" name="TextBox 2">
            <a:extLst>
              <a:ext uri="{FF2B5EF4-FFF2-40B4-BE49-F238E27FC236}">
                <a16:creationId xmlns:a16="http://schemas.microsoft.com/office/drawing/2014/main" id="{F7D7E93F-EEF1-6E0A-15EA-C2DEA2C44165}"/>
              </a:ext>
            </a:extLst>
          </p:cNvPr>
          <p:cNvSpPr txBox="1"/>
          <p:nvPr/>
        </p:nvSpPr>
        <p:spPr>
          <a:xfrm>
            <a:off x="5914135" y="4889367"/>
            <a:ext cx="2460930" cy="646331"/>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&gt; 100M async tasks</a:t>
            </a:r>
          </a:p>
          <a:p>
            <a:r>
              <a:rPr lang="en-US" dirty="0">
                <a:latin typeface="Arial" panose="020B0604020202020204" pitchFamily="34" charset="0"/>
                <a:cs typeface="Arial" panose="020B0604020202020204" pitchFamily="34" charset="0"/>
              </a:rPr>
              <a:t>&gt; 150M dependencies</a:t>
            </a:r>
          </a:p>
        </p:txBody>
      </p:sp>
      <p:sp>
        <p:nvSpPr>
          <p:cNvPr id="8" name="TextBox 7">
            <a:extLst>
              <a:ext uri="{FF2B5EF4-FFF2-40B4-BE49-F238E27FC236}">
                <a16:creationId xmlns:a16="http://schemas.microsoft.com/office/drawing/2014/main" id="{DF8ECF88-678B-A778-EA3E-E5AD9A018F25}"/>
              </a:ext>
            </a:extLst>
          </p:cNvPr>
          <p:cNvSpPr txBox="1"/>
          <p:nvPr/>
        </p:nvSpPr>
        <p:spPr>
          <a:xfrm>
            <a:off x="5895949" y="3429280"/>
            <a:ext cx="2847994" cy="584775"/>
          </a:xfrm>
          <a:prstGeom prst="rect">
            <a:avLst/>
          </a:prstGeom>
          <a:noFill/>
        </p:spPr>
        <p:txBody>
          <a:bodyPr wrap="square" rtlCol="0">
            <a:spAutoFit/>
          </a:bodyPr>
          <a:lstStyle/>
          <a:p>
            <a:pPr algn="ctr"/>
            <a:r>
              <a:rPr lang="en-US" sz="1600" dirty="0">
                <a:solidFill>
                  <a:schemeClr val="bg1"/>
                </a:solidFill>
                <a:latin typeface="Arial" panose="020B0604020202020204" pitchFamily="34" charset="0"/>
                <a:cs typeface="Arial" panose="020B0604020202020204" pitchFamily="34" charset="0"/>
              </a:rPr>
              <a:t>Analysis algorithm is modeled as a task graph</a:t>
            </a:r>
          </a:p>
        </p:txBody>
      </p:sp>
    </p:spTree>
    <p:extLst>
      <p:ext uri="{BB962C8B-B14F-4D97-AF65-F5344CB8AC3E}">
        <p14:creationId xmlns:p14="http://schemas.microsoft.com/office/powerpoint/2010/main" val="29871875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D094D-330D-FE85-BECE-CFCCFC9DC390}"/>
              </a:ext>
            </a:extLst>
          </p:cNvPr>
          <p:cNvSpPr>
            <a:spLocks noGrp="1"/>
          </p:cNvSpPr>
          <p:nvPr>
            <p:ph type="title"/>
          </p:nvPr>
        </p:nvSpPr>
        <p:spPr/>
        <p:txBody>
          <a:bodyPr>
            <a:noAutofit/>
          </a:bodyPr>
          <a:lstStyle/>
          <a:p>
            <a:r>
              <a:rPr lang="en-US" dirty="0"/>
              <a:t>Parallelizing such Irregular Problems is Not Easy …</a:t>
            </a:r>
          </a:p>
        </p:txBody>
      </p:sp>
      <p:sp>
        <p:nvSpPr>
          <p:cNvPr id="3" name="Content Placeholder 2">
            <a:extLst>
              <a:ext uri="{FF2B5EF4-FFF2-40B4-BE49-F238E27FC236}">
                <a16:creationId xmlns:a16="http://schemas.microsoft.com/office/drawing/2014/main" id="{EAA94524-0E6A-E1B8-B25B-DA15A16864D9}"/>
              </a:ext>
            </a:extLst>
          </p:cNvPr>
          <p:cNvSpPr>
            <a:spLocks noGrp="1"/>
          </p:cNvSpPr>
          <p:nvPr>
            <p:ph idx="1"/>
          </p:nvPr>
        </p:nvSpPr>
        <p:spPr/>
        <p:txBody>
          <a:bodyPr/>
          <a:lstStyle/>
          <a:p>
            <a:r>
              <a:rPr lang="en-US" b="1" dirty="0"/>
              <a:t>You need to deal with A LOT OF technical details</a:t>
            </a:r>
          </a:p>
          <a:p>
            <a:pPr lvl="1"/>
            <a:r>
              <a:rPr lang="en-US" dirty="0"/>
              <a:t>Parallelism abstraction (software + hardware) </a:t>
            </a:r>
          </a:p>
          <a:p>
            <a:pPr lvl="1"/>
            <a:r>
              <a:rPr lang="en-US" dirty="0"/>
              <a:t>Concurrency control</a:t>
            </a:r>
          </a:p>
          <a:p>
            <a:pPr lvl="1"/>
            <a:r>
              <a:rPr lang="en-US" dirty="0"/>
              <a:t>Synchronization</a:t>
            </a:r>
          </a:p>
          <a:p>
            <a:pPr lvl="1"/>
            <a:r>
              <a:rPr lang="en-US" dirty="0"/>
              <a:t>Task and data race avoidance</a:t>
            </a:r>
          </a:p>
          <a:p>
            <a:pPr lvl="1"/>
            <a:r>
              <a:rPr lang="en-US" dirty="0"/>
              <a:t>Dependency constraints</a:t>
            </a:r>
          </a:p>
          <a:p>
            <a:pPr lvl="1"/>
            <a:r>
              <a:rPr lang="en-US" dirty="0"/>
              <a:t>Scheduling efficiencies (load balancing)</a:t>
            </a:r>
          </a:p>
          <a:p>
            <a:pPr lvl="1"/>
            <a:r>
              <a:rPr lang="en-US" dirty="0"/>
              <a:t>Programming productivity</a:t>
            </a:r>
          </a:p>
          <a:p>
            <a:pPr lvl="1"/>
            <a:r>
              <a:rPr lang="en-US" dirty="0"/>
              <a:t>Performance portability</a:t>
            </a:r>
          </a:p>
          <a:p>
            <a:pPr lvl="1"/>
            <a:r>
              <a:rPr lang="en-US" dirty="0"/>
              <a:t>…</a:t>
            </a:r>
          </a:p>
          <a:p>
            <a:r>
              <a:rPr lang="en-US" b="1" dirty="0"/>
              <a:t>And, don’t forget about trade-offs</a:t>
            </a:r>
          </a:p>
          <a:p>
            <a:pPr lvl="1"/>
            <a:r>
              <a:rPr lang="en-US" dirty="0"/>
              <a:t>Performance vs Developer’s intent</a:t>
            </a:r>
          </a:p>
        </p:txBody>
      </p:sp>
      <p:graphicFrame>
        <p:nvGraphicFramePr>
          <p:cNvPr id="4" name="Diagram 3">
            <a:extLst>
              <a:ext uri="{FF2B5EF4-FFF2-40B4-BE49-F238E27FC236}">
                <a16:creationId xmlns:a16="http://schemas.microsoft.com/office/drawing/2014/main" id="{F4DD5174-1A26-C693-43FF-944F5E4209C8}"/>
              </a:ext>
            </a:extLst>
          </p:cNvPr>
          <p:cNvGraphicFramePr/>
          <p:nvPr>
            <p:extLst>
              <p:ext uri="{D42A27DB-BD31-4B8C-83A1-F6EECF244321}">
                <p14:modId xmlns:p14="http://schemas.microsoft.com/office/powerpoint/2010/main" val="4161242447"/>
              </p:ext>
            </p:extLst>
          </p:nvPr>
        </p:nvGraphicFramePr>
        <p:xfrm>
          <a:off x="4217437" y="1796143"/>
          <a:ext cx="7974563" cy="378815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ular Callout 4">
            <a:extLst>
              <a:ext uri="{FF2B5EF4-FFF2-40B4-BE49-F238E27FC236}">
                <a16:creationId xmlns:a16="http://schemas.microsoft.com/office/drawing/2014/main" id="{F4A797A4-E656-B373-A2F6-22052938B666}"/>
              </a:ext>
            </a:extLst>
          </p:cNvPr>
          <p:cNvSpPr/>
          <p:nvPr/>
        </p:nvSpPr>
        <p:spPr>
          <a:xfrm>
            <a:off x="838198" y="5714998"/>
            <a:ext cx="10515599" cy="670941"/>
          </a:xfrm>
          <a:prstGeom prst="wedgeRectCallout">
            <a:avLst>
              <a:gd name="adj1" fmla="val -15774"/>
              <a:gd name="adj2" fmla="val -7103"/>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We want a solution that can sit on top to help programmers manage these details as much as possible because programmers care how fast (performance + productivity) they can get things done!</a:t>
            </a:r>
          </a:p>
        </p:txBody>
      </p:sp>
    </p:spTree>
    <p:extLst>
      <p:ext uri="{BB962C8B-B14F-4D97-AF65-F5344CB8AC3E}">
        <p14:creationId xmlns:p14="http://schemas.microsoft.com/office/powerpoint/2010/main" val="3637310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C69D8-7EB8-3396-2D22-9CBC93560C43}"/>
              </a:ext>
            </a:extLst>
          </p:cNvPr>
          <p:cNvSpPr>
            <a:spLocks noGrp="1"/>
          </p:cNvSpPr>
          <p:nvPr>
            <p:ph type="title"/>
          </p:nvPr>
        </p:nvSpPr>
        <p:spPr/>
        <p:txBody>
          <a:bodyPr/>
          <a:lstStyle/>
          <a:p>
            <a:r>
              <a:rPr lang="en-US" dirty="0"/>
              <a:t>Why Task-parallel Programming (TPP)?</a:t>
            </a:r>
          </a:p>
        </p:txBody>
      </p:sp>
      <p:sp>
        <p:nvSpPr>
          <p:cNvPr id="3" name="Content Placeholder 2">
            <a:extLst>
              <a:ext uri="{FF2B5EF4-FFF2-40B4-BE49-F238E27FC236}">
                <a16:creationId xmlns:a16="http://schemas.microsoft.com/office/drawing/2014/main" id="{E284B15F-8C29-F695-10B3-7CF185A783CB}"/>
              </a:ext>
            </a:extLst>
          </p:cNvPr>
          <p:cNvSpPr>
            <a:spLocks noGrp="1"/>
          </p:cNvSpPr>
          <p:nvPr>
            <p:ph idx="1"/>
          </p:nvPr>
        </p:nvSpPr>
        <p:spPr/>
        <p:txBody>
          <a:bodyPr/>
          <a:lstStyle/>
          <a:p>
            <a:r>
              <a:rPr lang="en-US" b="1" dirty="0"/>
              <a:t>TPP is an effective solution for parallelizing irregular workloads</a:t>
            </a:r>
          </a:p>
          <a:p>
            <a:pPr lvl="1"/>
            <a:r>
              <a:rPr lang="en-US" dirty="0"/>
              <a:t>Captures developers’ intention in decomposing an algorithm into a </a:t>
            </a:r>
            <a:r>
              <a:rPr lang="en-US" i="1" dirty="0"/>
              <a:t>top-down</a:t>
            </a:r>
            <a:r>
              <a:rPr lang="en-US" dirty="0"/>
              <a:t> task graph </a:t>
            </a:r>
          </a:p>
          <a:p>
            <a:pPr lvl="1"/>
            <a:r>
              <a:rPr lang="en-US" dirty="0"/>
              <a:t>Delegates difficult scheduling details (e.g., load balancing) to an optimized runtime</a:t>
            </a:r>
          </a:p>
          <a:p>
            <a:r>
              <a:rPr lang="en-US" b="1" dirty="0"/>
              <a:t>Modern parallel programming libraries are moving towards task parallelism</a:t>
            </a:r>
          </a:p>
          <a:p>
            <a:pPr lvl="1"/>
            <a:r>
              <a:rPr lang="en-US" dirty="0"/>
              <a:t>OpenMP 4.0 task dependency clauses (</a:t>
            </a:r>
            <a:r>
              <a:rPr lang="en-US" dirty="0" err="1">
                <a:latin typeface="Consolas" panose="020B0609020204030204" pitchFamily="49" charset="0"/>
                <a:cs typeface="Consolas" panose="020B0609020204030204" pitchFamily="49" charset="0"/>
              </a:rPr>
              <a:t>omp</a:t>
            </a:r>
            <a:r>
              <a:rPr lang="en-US" dirty="0">
                <a:latin typeface="Consolas" panose="020B0609020204030204" pitchFamily="49" charset="0"/>
                <a:cs typeface="Consolas" panose="020B0609020204030204" pitchFamily="49" charset="0"/>
              </a:rPr>
              <a:t> depend</a:t>
            </a:r>
            <a:r>
              <a:rPr lang="en-US" dirty="0"/>
              <a:t>)</a:t>
            </a:r>
          </a:p>
          <a:p>
            <a:pPr lvl="1"/>
            <a:r>
              <a:rPr lang="en-US" dirty="0"/>
              <a:t>C++26 execution control library (</a:t>
            </a:r>
            <a:r>
              <a:rPr lang="en-US" dirty="0">
                <a:latin typeface="Consolas" panose="020B0609020204030204" pitchFamily="49" charset="0"/>
                <a:cs typeface="Consolas" panose="020B0609020204030204" pitchFamily="49" charset="0"/>
              </a:rPr>
              <a:t>std::exec</a:t>
            </a:r>
            <a:r>
              <a:rPr lang="en-US" dirty="0"/>
              <a:t>)  </a:t>
            </a:r>
          </a:p>
          <a:p>
            <a:pPr lvl="1"/>
            <a:r>
              <a:rPr lang="en-US" dirty="0"/>
              <a:t>TBB flow graph (</a:t>
            </a:r>
            <a:r>
              <a:rPr lang="en-US" dirty="0" err="1">
                <a:latin typeface="Consolas" panose="020B0609020204030204" pitchFamily="49" charset="0"/>
                <a:cs typeface="Consolas" panose="020B0609020204030204" pitchFamily="49" charset="0"/>
              </a:rPr>
              <a:t>tbb</a:t>
            </a:r>
            <a:r>
              <a:rPr lang="en-US" dirty="0">
                <a:latin typeface="Consolas" panose="020B0609020204030204" pitchFamily="49" charset="0"/>
                <a:cs typeface="Consolas" panose="020B0609020204030204" pitchFamily="49" charset="0"/>
              </a:rPr>
              <a:t>::flow::graph</a:t>
            </a:r>
            <a:r>
              <a:rPr lang="en-US" dirty="0"/>
              <a:t>)</a:t>
            </a:r>
          </a:p>
          <a:p>
            <a:pPr lvl="1"/>
            <a:r>
              <a:rPr lang="en-US" dirty="0"/>
              <a:t>Taskflow control Taskflow graph (CTFG) model</a:t>
            </a:r>
          </a:p>
          <a:p>
            <a:pPr lvl="1"/>
            <a:r>
              <a:rPr lang="en-US" dirty="0"/>
              <a:t>… (many others)</a:t>
            </a:r>
          </a:p>
          <a:p>
            <a:endParaRPr lang="en-US" dirty="0"/>
          </a:p>
        </p:txBody>
      </p:sp>
      <p:pic>
        <p:nvPicPr>
          <p:cNvPr id="4" name="Picture 2" descr="graphs - An algorithm to maximize the number of parallel tasks - Computer  Science Stack Exchange">
            <a:extLst>
              <a:ext uri="{FF2B5EF4-FFF2-40B4-BE49-F238E27FC236}">
                <a16:creationId xmlns:a16="http://schemas.microsoft.com/office/drawing/2014/main" id="{2CFF7479-8194-AE78-96E2-C3377905CADB}"/>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464550" y="3636220"/>
            <a:ext cx="2889250" cy="274076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9A64A1E-633F-68B1-D8C0-87949C312AE3}"/>
              </a:ext>
            </a:extLst>
          </p:cNvPr>
          <p:cNvSpPr txBox="1"/>
          <p:nvPr/>
        </p:nvSpPr>
        <p:spPr>
          <a:xfrm>
            <a:off x="7789116" y="4821937"/>
            <a:ext cx="675434"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Task</a:t>
            </a:r>
          </a:p>
        </p:txBody>
      </p:sp>
      <p:sp>
        <p:nvSpPr>
          <p:cNvPr id="6" name="TextBox 5">
            <a:extLst>
              <a:ext uri="{FF2B5EF4-FFF2-40B4-BE49-F238E27FC236}">
                <a16:creationId xmlns:a16="http://schemas.microsoft.com/office/drawing/2014/main" id="{41E91E05-5DB3-E91A-7D81-D4B53C17CDC2}"/>
              </a:ext>
            </a:extLst>
          </p:cNvPr>
          <p:cNvSpPr txBox="1"/>
          <p:nvPr/>
        </p:nvSpPr>
        <p:spPr>
          <a:xfrm>
            <a:off x="7615413" y="5722976"/>
            <a:ext cx="1441420"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dependency</a:t>
            </a:r>
          </a:p>
        </p:txBody>
      </p:sp>
      <p:pic>
        <p:nvPicPr>
          <p:cNvPr id="7" name="Picture 2" descr="Applications – Kokkos Ecosystem">
            <a:extLst>
              <a:ext uri="{FF2B5EF4-FFF2-40B4-BE49-F238E27FC236}">
                <a16:creationId xmlns:a16="http://schemas.microsoft.com/office/drawing/2014/main" id="{7F616534-8F81-A73A-9BAB-1F8E41592A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02192" y="4695665"/>
            <a:ext cx="1691860" cy="35981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OpenMP - Wikipedia">
            <a:extLst>
              <a:ext uri="{FF2B5EF4-FFF2-40B4-BE49-F238E27FC236}">
                <a16:creationId xmlns:a16="http://schemas.microsoft.com/office/drawing/2014/main" id="{8B62F44E-6693-ABED-25B9-8AD21903B29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4655728"/>
            <a:ext cx="1777487" cy="63481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E7AD8FF-DF90-47B5-D8E2-684451C4A31D}"/>
              </a:ext>
            </a:extLst>
          </p:cNvPr>
          <p:cNvPicPr>
            <a:picLocks noChangeAspect="1"/>
          </p:cNvPicPr>
          <p:nvPr/>
        </p:nvPicPr>
        <p:blipFill>
          <a:blip r:embed="rId6"/>
          <a:stretch>
            <a:fillRect/>
          </a:stretch>
        </p:blipFill>
        <p:spPr>
          <a:xfrm>
            <a:off x="3375814" y="4695665"/>
            <a:ext cx="1366251" cy="416157"/>
          </a:xfrm>
          <a:prstGeom prst="rect">
            <a:avLst/>
          </a:prstGeom>
        </p:spPr>
      </p:pic>
      <p:pic>
        <p:nvPicPr>
          <p:cNvPr id="10" name="Picture 12" descr="Parallel Runtime Scheduling Extreme-scale Computer">
            <a:extLst>
              <a:ext uri="{FF2B5EF4-FFF2-40B4-BE49-F238E27FC236}">
                <a16:creationId xmlns:a16="http://schemas.microsoft.com/office/drawing/2014/main" id="{0D435F98-A237-88C5-18C7-74F4EC810EF0}"/>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8522" r="28521"/>
          <a:stretch/>
        </p:blipFill>
        <p:spPr bwMode="auto">
          <a:xfrm>
            <a:off x="2716465" y="5595542"/>
            <a:ext cx="1461864" cy="51815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2" descr="gd reflections: Introduction to high-level multithreading in C++ via Intel  TBB library">
            <a:extLst>
              <a:ext uri="{FF2B5EF4-FFF2-40B4-BE49-F238E27FC236}">
                <a16:creationId xmlns:a16="http://schemas.microsoft.com/office/drawing/2014/main" id="{98736E03-24CB-4080-17FE-F0512A86FDC6}"/>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32875" t="38489" r="43076" b="37078"/>
          <a:stretch/>
        </p:blipFill>
        <p:spPr bwMode="auto">
          <a:xfrm>
            <a:off x="1196315" y="5521976"/>
            <a:ext cx="1061255" cy="81410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FastFlow logo">
            <a:extLst>
              <a:ext uri="{FF2B5EF4-FFF2-40B4-BE49-F238E27FC236}">
                <a16:creationId xmlns:a16="http://schemas.microsoft.com/office/drawing/2014/main" id="{D6D61DB1-1693-E627-119D-6CEC195538D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36446" y="5347536"/>
            <a:ext cx="1061255" cy="113495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Logo">
            <a:extLst>
              <a:ext uri="{FF2B5EF4-FFF2-40B4-BE49-F238E27FC236}">
                <a16:creationId xmlns:a16="http://schemas.microsoft.com/office/drawing/2014/main" id="{BF4E6B01-9C88-4008-FD02-BC2C6366D4B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059099" y="5347536"/>
            <a:ext cx="1134953" cy="1134953"/>
          </a:xfrm>
          <a:prstGeom prst="rect">
            <a:avLst/>
          </a:prstGeom>
          <a:noFill/>
          <a:extLst>
            <a:ext uri="{909E8E84-426E-40DD-AFC4-6F175D3DCCD1}">
              <a14:hiddenFill xmlns:a14="http://schemas.microsoft.com/office/drawing/2010/main">
                <a:solidFill>
                  <a:srgbClr val="FFFFFF"/>
                </a:solidFill>
              </a14:hiddenFill>
            </a:ext>
          </a:extLst>
        </p:spPr>
      </p:pic>
      <p:sp>
        <p:nvSpPr>
          <p:cNvPr id="14" name="Freeform 13">
            <a:extLst>
              <a:ext uri="{FF2B5EF4-FFF2-40B4-BE49-F238E27FC236}">
                <a16:creationId xmlns:a16="http://schemas.microsoft.com/office/drawing/2014/main" id="{1BF65430-3C7B-F201-C4CE-1BAD23D279C8}"/>
              </a:ext>
            </a:extLst>
          </p:cNvPr>
          <p:cNvSpPr/>
          <p:nvPr/>
        </p:nvSpPr>
        <p:spPr>
          <a:xfrm>
            <a:off x="7598229" y="3559629"/>
            <a:ext cx="3831771" cy="2862942"/>
          </a:xfrm>
          <a:custGeom>
            <a:avLst/>
            <a:gdLst>
              <a:gd name="connsiteX0" fmla="*/ 2775857 w 3831771"/>
              <a:gd name="connsiteY0" fmla="*/ 0 h 2862942"/>
              <a:gd name="connsiteX1" fmla="*/ 2558142 w 3831771"/>
              <a:gd name="connsiteY1" fmla="*/ 359228 h 2862942"/>
              <a:gd name="connsiteX2" fmla="*/ 2514600 w 3831771"/>
              <a:gd name="connsiteY2" fmla="*/ 1219200 h 2862942"/>
              <a:gd name="connsiteX3" fmla="*/ 261257 w 3831771"/>
              <a:gd name="connsiteY3" fmla="*/ 1251857 h 2862942"/>
              <a:gd name="connsiteX4" fmla="*/ 0 w 3831771"/>
              <a:gd name="connsiteY4" fmla="*/ 2514600 h 2862942"/>
              <a:gd name="connsiteX5" fmla="*/ 2449285 w 3831771"/>
              <a:gd name="connsiteY5" fmla="*/ 2862942 h 2862942"/>
              <a:gd name="connsiteX6" fmla="*/ 3831771 w 3831771"/>
              <a:gd name="connsiteY6" fmla="*/ 2155371 h 2862942"/>
              <a:gd name="connsiteX7" fmla="*/ 3200400 w 3831771"/>
              <a:gd name="connsiteY7" fmla="*/ 141514 h 2862942"/>
              <a:gd name="connsiteX8" fmla="*/ 2775857 w 3831771"/>
              <a:gd name="connsiteY8" fmla="*/ 0 h 2862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31771" h="2862942">
                <a:moveTo>
                  <a:pt x="2775857" y="0"/>
                </a:moveTo>
                <a:lnTo>
                  <a:pt x="2558142" y="359228"/>
                </a:lnTo>
                <a:lnTo>
                  <a:pt x="2514600" y="1219200"/>
                </a:lnTo>
                <a:lnTo>
                  <a:pt x="261257" y="1251857"/>
                </a:lnTo>
                <a:lnTo>
                  <a:pt x="0" y="2514600"/>
                </a:lnTo>
                <a:lnTo>
                  <a:pt x="2449285" y="2862942"/>
                </a:lnTo>
                <a:lnTo>
                  <a:pt x="3831771" y="2155371"/>
                </a:lnTo>
                <a:lnTo>
                  <a:pt x="3200400" y="141514"/>
                </a:lnTo>
                <a:lnTo>
                  <a:pt x="2775857" y="0"/>
                </a:lnTo>
                <a:close/>
              </a:path>
            </a:pathLst>
          </a:custGeom>
          <a:noFill/>
          <a:ln w="1905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ular Callout 14">
            <a:extLst>
              <a:ext uri="{FF2B5EF4-FFF2-40B4-BE49-F238E27FC236}">
                <a16:creationId xmlns:a16="http://schemas.microsoft.com/office/drawing/2014/main" id="{8DE8AE5B-95C5-2BF4-9E6E-3059A9F88AFE}"/>
              </a:ext>
            </a:extLst>
          </p:cNvPr>
          <p:cNvSpPr/>
          <p:nvPr/>
        </p:nvSpPr>
        <p:spPr>
          <a:xfrm>
            <a:off x="7041824" y="3559629"/>
            <a:ext cx="2997722" cy="903930"/>
          </a:xfrm>
          <a:prstGeom prst="wedgeRectCallout">
            <a:avLst>
              <a:gd name="adj1" fmla="val 26296"/>
              <a:gd name="adj2" fmla="val 70775"/>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Task graph encapsulates functions as tasks and their dependencies as edges.</a:t>
            </a:r>
          </a:p>
        </p:txBody>
      </p:sp>
    </p:spTree>
    <p:extLst>
      <p:ext uri="{BB962C8B-B14F-4D97-AF65-F5344CB8AC3E}">
        <p14:creationId xmlns:p14="http://schemas.microsoft.com/office/powerpoint/2010/main" val="2831418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ACD60-1C82-CAB7-1179-5179F86328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7AFB80-661F-0309-B7D5-669CF2098D60}"/>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0CBCFA80-5BD1-C06E-162D-BE578A141B6B}"/>
              </a:ext>
            </a:extLst>
          </p:cNvPr>
          <p:cNvSpPr>
            <a:spLocks noGrp="1"/>
          </p:cNvSpPr>
          <p:nvPr>
            <p:ph idx="1"/>
          </p:nvPr>
        </p:nvSpPr>
        <p:spPr/>
        <p:txBody>
          <a:bodyPr/>
          <a:lstStyle/>
          <a:p>
            <a:r>
              <a:rPr lang="en-US" b="1" dirty="0"/>
              <a:t>Understand the importance of asynchronous tasking with dependencies</a:t>
            </a:r>
          </a:p>
          <a:p>
            <a:r>
              <a:rPr lang="en-US" b="1" dirty="0">
                <a:solidFill>
                  <a:srgbClr val="FF0000"/>
                </a:solidFill>
              </a:rPr>
              <a:t>Recognize the limitations of existing asynchronous tasking models</a:t>
            </a:r>
          </a:p>
          <a:p>
            <a:r>
              <a:rPr lang="en-US" b="1" dirty="0"/>
              <a:t>Introduce a new dynamic task graph programming model called </a:t>
            </a:r>
            <a:r>
              <a:rPr lang="en-US" b="1" dirty="0" err="1"/>
              <a:t>AsyncTask</a:t>
            </a:r>
            <a:endParaRPr lang="en-US" b="1" dirty="0"/>
          </a:p>
          <a:p>
            <a:r>
              <a:rPr lang="en-US" b="1" dirty="0"/>
              <a:t>Overcome the scheduling challenges to support the model</a:t>
            </a:r>
          </a:p>
          <a:p>
            <a:r>
              <a:rPr lang="en-US" b="1" dirty="0"/>
              <a:t>Demonstrate the efficiency of </a:t>
            </a:r>
            <a:r>
              <a:rPr lang="en-US" b="1" dirty="0" err="1"/>
              <a:t>AsyncTask</a:t>
            </a:r>
            <a:endParaRPr lang="en-US" b="1" dirty="0"/>
          </a:p>
          <a:p>
            <a:r>
              <a:rPr lang="en-US" b="1" dirty="0"/>
              <a:t>Conclude the talk</a:t>
            </a:r>
          </a:p>
        </p:txBody>
      </p:sp>
    </p:spTree>
    <p:extLst>
      <p:ext uri="{BB962C8B-B14F-4D97-AF65-F5344CB8AC3E}">
        <p14:creationId xmlns:p14="http://schemas.microsoft.com/office/powerpoint/2010/main" val="12029779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65281</TotalTime>
  <Words>10283</Words>
  <Application>Microsoft Macintosh PowerPoint</Application>
  <PresentationFormat>Widescreen</PresentationFormat>
  <Paragraphs>985</Paragraphs>
  <Slides>47</Slides>
  <Notes>47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System Font Regular</vt:lpstr>
      <vt:lpstr>Arial</vt:lpstr>
      <vt:lpstr>Calibri</vt:lpstr>
      <vt:lpstr>Calibri Light</vt:lpstr>
      <vt:lpstr>Consolas</vt:lpstr>
      <vt:lpstr>Office Theme</vt:lpstr>
      <vt:lpstr>PowerPoint Presentation</vt:lpstr>
      <vt:lpstr>Takeaways</vt:lpstr>
      <vt:lpstr>Why Parallel Computing?</vt:lpstr>
      <vt:lpstr>Modern Hardware is Designed to Run in Parallel</vt:lpstr>
      <vt:lpstr>Today’s Parallel Computing Problem is Very Irregular</vt:lpstr>
      <vt:lpstr>Another Example of Irregular Parallel Workload</vt:lpstr>
      <vt:lpstr>Parallelizing such Irregular Problems is Not Easy …</vt:lpstr>
      <vt:lpstr>Why Task-parallel Programming (TPP)?</vt:lpstr>
      <vt:lpstr>Takeaways</vt:lpstr>
      <vt:lpstr>Create an Asynchronous Task using std::async1 </vt:lpstr>
      <vt:lpstr>An Example Implementation of std::async</vt:lpstr>
      <vt:lpstr>Build a Task Graph w/ std::async and std::future</vt:lpstr>
      <vt:lpstr>Sender-Receiver Version (with std::exec1)</vt:lpstr>
      <vt:lpstr>Intel’s TBB Library with tbb::task_group1</vt:lpstr>
      <vt:lpstr>OpenMP Tasking Model with depend Clauses1</vt:lpstr>
      <vt:lpstr>OpenCilk Version</vt:lpstr>
      <vt:lpstr>Limitations of Existing Async Tasking Models </vt:lpstr>
      <vt:lpstr>Takeaways</vt:lpstr>
      <vt:lpstr>Static vs Dynamic Task Graph Programming (TGP)</vt:lpstr>
      <vt:lpstr>Static Task Graph Programming in Taskflow1</vt:lpstr>
      <vt:lpstr>AsyncTask: Dynamic Task Graph Programming in Taskflow</vt:lpstr>
      <vt:lpstr>Wait for All Tasks to Finish</vt:lpstr>
      <vt:lpstr>Need a Correct Topological Order</vt:lpstr>
      <vt:lpstr>Incorrect Topological Order …</vt:lpstr>
      <vt:lpstr>Variable Range of Task Dependencies</vt:lpstr>
      <vt:lpstr>DTGP is Flexible for Runtime-driven Execution</vt:lpstr>
      <vt:lpstr>AsyncTask doesn’t Touch Data Abstraction</vt:lpstr>
      <vt:lpstr>Takeaways</vt:lpstr>
      <vt:lpstr>Overview: Taskflow’s Work-stealing Scheduler1</vt:lpstr>
      <vt:lpstr>Scheduling a Dynamic Task Graph</vt:lpstr>
      <vt:lpstr>Solving Challenge #1: ABA Problem</vt:lpstr>
      <vt:lpstr>Retain a Shared Ownership of Each Task Needed</vt:lpstr>
      <vt:lpstr>Solving Challenge #2: Data Race</vt:lpstr>
      <vt:lpstr>Solving Challenge #3: Synchronization</vt:lpstr>
      <vt:lpstr>Our Scheduling Algorithm is Lock-free1 </vt:lpstr>
      <vt:lpstr>Takeaways</vt:lpstr>
      <vt:lpstr>Evaluation of AsyncTask (1/2)</vt:lpstr>
      <vt:lpstr>Evaluation of AsyncTask (2/2)</vt:lpstr>
      <vt:lpstr>Microbenchmarks</vt:lpstr>
      <vt:lpstr>Ease of Use of AsyncTask</vt:lpstr>
      <vt:lpstr>Real-world Application: Static Timing Analysis (STA)</vt:lpstr>
      <vt:lpstr>Runtime Comparison: STGP1 vs DTGP</vt:lpstr>
      <vt:lpstr>Takeaways</vt:lpstr>
      <vt:lpstr>Everything has been Integrated to Taskflow1</vt:lpstr>
      <vt:lpstr>Thank you for using Taskflow!</vt:lpstr>
      <vt:lpstr>Thank you for Sponsoring Taskflow!</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Tsung-Wei Huang</cp:lastModifiedBy>
  <cp:revision>8853</cp:revision>
  <cp:lastPrinted>2022-01-12T22:22:07Z</cp:lastPrinted>
  <dcterms:created xsi:type="dcterms:W3CDTF">2021-01-05T18:50:35Z</dcterms:created>
  <dcterms:modified xsi:type="dcterms:W3CDTF">2025-09-18T23:32:27Z</dcterms:modified>
</cp:coreProperties>
</file>

<file path=docProps/thumbnail.jpeg>
</file>